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08" r:id="rId3"/>
    <p:sldId id="309" r:id="rId4"/>
    <p:sldId id="267" r:id="rId5"/>
    <p:sldId id="292" r:id="rId6"/>
    <p:sldId id="293" r:id="rId7"/>
    <p:sldId id="270" r:id="rId8"/>
    <p:sldId id="280" r:id="rId9"/>
    <p:sldId id="312" r:id="rId10"/>
    <p:sldId id="294" r:id="rId11"/>
    <p:sldId id="313" r:id="rId12"/>
    <p:sldId id="314" r:id="rId13"/>
    <p:sldId id="295" r:id="rId14"/>
    <p:sldId id="301" r:id="rId15"/>
    <p:sldId id="315" r:id="rId16"/>
    <p:sldId id="316" r:id="rId17"/>
    <p:sldId id="297" r:id="rId18"/>
    <p:sldId id="317" r:id="rId19"/>
    <p:sldId id="298" r:id="rId20"/>
    <p:sldId id="299" r:id="rId21"/>
    <p:sldId id="279" r:id="rId22"/>
    <p:sldId id="284" r:id="rId23"/>
    <p:sldId id="287" r:id="rId24"/>
    <p:sldId id="303" r:id="rId25"/>
    <p:sldId id="304" r:id="rId26"/>
    <p:sldId id="306" r:id="rId27"/>
    <p:sldId id="273" r:id="rId28"/>
    <p:sldId id="275" r:id="rId29"/>
    <p:sldId id="288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CC1F2-69B4-40E1-9F97-2F248E971D81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D6E03-F9B8-46CB-A14F-CB98A7D2627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A63-5BE7-4CF3-8032-B5B9E4C1E887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43A63-5BE7-4CF3-8032-B5B9E4C1E887}" type="datetimeFigureOut">
              <a:rPr lang="it-IT" smtClean="0"/>
              <a:pPr/>
              <a:t>16/09/2015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30C84-2F72-4B05-8828-F97BFBFDF04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DEONTOLGIA </a:t>
            </a:r>
            <a:r>
              <a:rPr lang="it-IT" dirty="0" smtClean="0"/>
              <a:t>2.0</a:t>
            </a:r>
            <a:br>
              <a:rPr lang="it-IT" dirty="0" smtClean="0"/>
            </a:br>
            <a:r>
              <a:rPr lang="it-IT" sz="2400" dirty="0" smtClean="0"/>
              <a:t>(seconda versione)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Con </a:t>
            </a:r>
            <a:r>
              <a:rPr lang="it-IT" dirty="0" smtClean="0"/>
              <a:t>la rivoluzione </a:t>
            </a:r>
            <a:r>
              <a:rPr lang="it-IT" dirty="0" smtClean="0"/>
              <a:t>digitale nuove </a:t>
            </a:r>
            <a:r>
              <a:rPr lang="it-IT" dirty="0" smtClean="0"/>
              <a:t>sfide e nuovi ostacoli </a:t>
            </a:r>
            <a:r>
              <a:rPr lang="it-IT" dirty="0" smtClean="0"/>
              <a:t>per chi fa giornalismo</a:t>
            </a:r>
            <a:endParaRPr lang="it-IT" dirty="0" smtClean="0"/>
          </a:p>
          <a:p>
            <a:r>
              <a:rPr lang="it-IT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notizia scritta dai robot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E’ già in atto la produzione di notizie trovate, elaborate e diffuse grazie ad algoritmi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    U</a:t>
            </a:r>
            <a:r>
              <a:rPr lang="it-IT" b="1" dirty="0" smtClean="0"/>
              <a:t>n </a:t>
            </a:r>
            <a:r>
              <a:rPr lang="it-IT" b="1" dirty="0" smtClean="0"/>
              <a:t>algoritmo è ora in grado di scrivere notizie,  in alcuni casi  neppure distinguibili da quelle scritte da esseri umani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Una foto si trasforma in un Van Gogh</a:t>
            </a:r>
            <a:endParaRPr lang="it-IT" dirty="0"/>
          </a:p>
        </p:txBody>
      </p:sp>
      <p:pic>
        <p:nvPicPr>
          <p:cNvPr id="4" name="Segnaposto contenuto 3" descr="http://images2.corriereobjects.it/methode_image/2015/09/14/Tecnologia/Foto%20Gallery/02_MGZOOM.jpg">
            <a:hlinkClick r:id="rId2" tooltip="&quot;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132856"/>
            <a:ext cx="5749562" cy="406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scatto da cui è nato il “dipinto”</a:t>
            </a:r>
            <a:endParaRPr lang="it-IT" dirty="0"/>
          </a:p>
        </p:txBody>
      </p:sp>
      <p:pic>
        <p:nvPicPr>
          <p:cNvPr id="4" name="Segnaposto contenuto 3" descr="http://images2.corriereobjects.it/methode_image/2015/09/14/Tecnologia/Foto%20Gallery/01_MGZOOM.jpg">
            <a:hlinkClick r:id="rId2" tooltip="&quot;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5434" y="1908257"/>
            <a:ext cx="5213131" cy="390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il robot per cucinare</a:t>
            </a:r>
            <a:endParaRPr lang="it-IT" dirty="0"/>
          </a:p>
        </p:txBody>
      </p:sp>
      <p:pic>
        <p:nvPicPr>
          <p:cNvPr id="46082" name="Picture 2" descr="C:\Users\Marco\Desktop\631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00201"/>
            <a:ext cx="4968552" cy="3268959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403648" y="4959066"/>
            <a:ext cx="6912768" cy="132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Bimby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: in un solo apparecchio le funzioni di dodici: pesa, mescola, trita, macina, impasta, frulla, cuoce (anche a vapore), monta, riscalda, rimescola ed emulsiona.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Pregi e difetti dell’algoritmo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La notizia è come un modulo da compilare con  il Chi, Come, Dove, Quando, Come e Perché</a:t>
            </a:r>
          </a:p>
          <a:p>
            <a:pPr>
              <a:buNone/>
            </a:pPr>
            <a:r>
              <a:rPr lang="it-IT" dirty="0" smtClean="0"/>
              <a:t>  Si possono introdurre “registri diversi”: notizia secca, </a:t>
            </a:r>
            <a:r>
              <a:rPr lang="it-IT" i="1" dirty="0" smtClean="0"/>
              <a:t>format</a:t>
            </a:r>
            <a:r>
              <a:rPr lang="it-IT" dirty="0" smtClean="0"/>
              <a:t> in chiave sorpresa, indignata, allarmata, divertita, drammatica, </a:t>
            </a:r>
            <a:r>
              <a:rPr lang="it-IT" dirty="0" err="1" smtClean="0"/>
              <a:t>ecc…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Nel settore del </a:t>
            </a:r>
            <a:r>
              <a:rPr lang="it-IT" i="1" dirty="0" smtClean="0"/>
              <a:t>data </a:t>
            </a:r>
            <a:r>
              <a:rPr lang="it-IT" i="1" dirty="0" err="1" smtClean="0"/>
              <a:t>journalism</a:t>
            </a:r>
            <a:r>
              <a:rPr lang="it-IT" i="1" dirty="0" smtClean="0"/>
              <a:t> </a:t>
            </a:r>
            <a:r>
              <a:rPr lang="it-IT" dirty="0" smtClean="0"/>
              <a:t>esistono esempi  	    che funzionano meglio di altri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Quando l’algoritmo non capisce</a:t>
            </a:r>
            <a:endParaRPr lang="it-IT" dirty="0"/>
          </a:p>
        </p:txBody>
      </p:sp>
      <p:pic>
        <p:nvPicPr>
          <p:cNvPr id="1026" name="Picture 2" descr="C:\Users\mvolpati\Desktop\a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068960"/>
            <a:ext cx="3469927" cy="2088232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1259632" y="1268760"/>
            <a:ext cx="6912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</a:t>
            </a:r>
            <a:r>
              <a:rPr lang="it-IT" sz="2800" dirty="0" err="1" smtClean="0"/>
              <a:t>Facebook</a:t>
            </a:r>
            <a:r>
              <a:rPr lang="it-IT" sz="2800" dirty="0" smtClean="0"/>
              <a:t> ha censurato un account creato da mamme che si scambiavano su </a:t>
            </a:r>
            <a:r>
              <a:rPr lang="it-IT" sz="2800" dirty="0" err="1" smtClean="0"/>
              <a:t>Instagram</a:t>
            </a:r>
            <a:r>
              <a:rPr lang="it-IT" sz="2800" dirty="0" smtClean="0"/>
              <a:t> foto dei neonati che venivano allattati al seno</a:t>
            </a:r>
            <a:endParaRPr 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1403648" y="5229201"/>
            <a:ext cx="6984776" cy="1385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2800" dirty="0" err="1" smtClean="0"/>
              <a:t>Facebook</a:t>
            </a:r>
            <a:r>
              <a:rPr lang="it-IT" sz="2800" dirty="0" smtClean="0"/>
              <a:t> ha </a:t>
            </a:r>
            <a:r>
              <a:rPr lang="it-IT" sz="2800" dirty="0" smtClean="0"/>
              <a:t>garantito che non accadrà più</a:t>
            </a:r>
          </a:p>
          <a:p>
            <a:pPr>
              <a:buNone/>
            </a:pPr>
            <a:r>
              <a:rPr lang="it-IT" sz="2800" dirty="0" smtClean="0"/>
              <a:t>  </a:t>
            </a:r>
            <a:r>
              <a:rPr lang="it-IT" sz="2800" b="1" dirty="0" smtClean="0"/>
              <a:t>Ma il giornalismo deve scegliere subito:</a:t>
            </a:r>
          </a:p>
          <a:p>
            <a:pPr>
              <a:buNone/>
            </a:pPr>
            <a:r>
              <a:rPr lang="it-IT" sz="2800" b="1" dirty="0" smtClean="0"/>
              <a:t>  l’errore va evitato, non basta correggerlo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bufala in agguato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Alla fine di agosto circola su </a:t>
            </a:r>
            <a:r>
              <a:rPr lang="it-IT" dirty="0" err="1" smtClean="0"/>
              <a:t>Facebook</a:t>
            </a:r>
            <a:r>
              <a:rPr lang="it-IT" dirty="0" smtClean="0"/>
              <a:t> una “presunta” notizia:</a:t>
            </a:r>
          </a:p>
          <a:p>
            <a:pPr>
              <a:buNone/>
            </a:pPr>
            <a:r>
              <a:rPr lang="it-IT" dirty="0" smtClean="0"/>
              <a:t>  dice che a Montpellier, in Francia, si sono verificati casi di contagio HIV attraverso il cibo</a:t>
            </a:r>
          </a:p>
          <a:p>
            <a:pPr>
              <a:buNone/>
            </a:pPr>
            <a:r>
              <a:rPr lang="it-IT" dirty="0" smtClean="0"/>
              <a:t>Qualcuno abbocca e la riporta. Eppure è noto che l’AIDS si trasmette solo attraverso il sangue e per contatti sessuali</a:t>
            </a:r>
          </a:p>
          <a:p>
            <a:pPr>
              <a:buNone/>
            </a:pPr>
            <a:r>
              <a:rPr lang="it-IT" dirty="0" smtClean="0"/>
              <a:t>Poi le agenzie di stampa segnalano il tranello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Distinguere tra vero e falso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Ha fatto rumore in tutto il mondo la “notizia”  sul un sito di incontri clandestini – presunto “paradiso degli adulteri” – ASHLEY MADISON, domiciliato in Canada, i cui contatti sarebbero stati </a:t>
            </a:r>
            <a:r>
              <a:rPr lang="it-IT" dirty="0" err="1" smtClean="0"/>
              <a:t>hackerati</a:t>
            </a:r>
            <a:r>
              <a:rPr lang="it-IT" dirty="0" smtClean="0"/>
              <a:t> e quindi diffusi sulla rete</a:t>
            </a:r>
          </a:p>
          <a:p>
            <a:pPr>
              <a:buNone/>
            </a:pPr>
            <a:r>
              <a:rPr lang="it-IT" dirty="0" smtClean="0"/>
              <a:t>    Pare che la realtà sia molto diversa. Forse una operazione virale di discredito da parte di concorrenti, forse un’azione “promozionale”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Salute e privacy: vip e persone comuni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Per la salute, come per altri dati sensibili come orientamenti e comportamenti sessuali, si fa differenza tra i comuni cittadini e i “personaggi”, </a:t>
            </a:r>
            <a:r>
              <a:rPr lang="it-IT" dirty="0" smtClean="0"/>
              <a:t>in particolare</a:t>
            </a:r>
            <a:r>
              <a:rPr lang="it-IT" dirty="0" smtClean="0"/>
              <a:t> </a:t>
            </a:r>
            <a:r>
              <a:rPr lang="it-IT" dirty="0" smtClean="0"/>
              <a:t>chi riveste cariche pubbliche (ma anche le “star”)</a:t>
            </a:r>
          </a:p>
          <a:p>
            <a:pPr>
              <a:buNone/>
            </a:pPr>
            <a:r>
              <a:rPr lang="it-IT" dirty="0" smtClean="0"/>
              <a:t>   La malattia del sig. Rossi non è pari a quella del candidato alla Presidenza della Repubblica.</a:t>
            </a:r>
          </a:p>
          <a:p>
            <a:pPr>
              <a:buNone/>
            </a:pPr>
            <a:r>
              <a:rPr lang="it-IT" dirty="0" smtClean="0"/>
              <a:t>   Però </a:t>
            </a:r>
            <a:r>
              <a:rPr lang="it-IT" b="1" dirty="0" smtClean="0"/>
              <a:t>nessuno</a:t>
            </a:r>
            <a:r>
              <a:rPr lang="it-IT" dirty="0" smtClean="0"/>
              <a:t> è in regime di </a:t>
            </a:r>
            <a:r>
              <a:rPr lang="it-IT" i="1" dirty="0" smtClean="0"/>
              <a:t>privacy-zero</a:t>
            </a:r>
            <a:endParaRPr lang="it-IT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Limiti all’utilizzo delle immagini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</a:t>
            </a:r>
            <a:r>
              <a:rPr lang="it-IT" dirty="0" err="1" smtClean="0"/>
              <a:t>Facebook</a:t>
            </a:r>
            <a:r>
              <a:rPr lang="it-IT" dirty="0" smtClean="0"/>
              <a:t> è una miniera sconfinata di immagini di privati cittadini</a:t>
            </a:r>
          </a:p>
          <a:p>
            <a:pPr>
              <a:buNone/>
            </a:pPr>
            <a:r>
              <a:rPr lang="it-IT" dirty="0" smtClean="0"/>
              <a:t>   E’ frequente il caso di omonimia, con l’attribuzione di un volto che non è giusto</a:t>
            </a:r>
          </a:p>
          <a:p>
            <a:pPr>
              <a:buNone/>
            </a:pPr>
            <a:r>
              <a:rPr lang="it-IT" dirty="0" smtClean="0"/>
              <a:t>   </a:t>
            </a:r>
            <a:r>
              <a:rPr lang="it-IT" b="1" dirty="0" smtClean="0"/>
              <a:t>ATTENZIONE: la Carta di Treviso vale comunque: se le </a:t>
            </a:r>
            <a:r>
              <a:rPr lang="it-IT" b="1" dirty="0" smtClean="0"/>
              <a:t>persone </a:t>
            </a:r>
            <a:r>
              <a:rPr lang="it-IT" b="1" dirty="0" smtClean="0"/>
              <a:t>su </a:t>
            </a:r>
            <a:r>
              <a:rPr lang="it-IT" b="1" dirty="0" err="1" smtClean="0"/>
              <a:t>Facebook</a:t>
            </a:r>
            <a:r>
              <a:rPr lang="it-IT" b="1" dirty="0" smtClean="0"/>
              <a:t> si mostrano con accanto i figli, non è </a:t>
            </a:r>
            <a:r>
              <a:rPr lang="it-IT" b="1" dirty="0" smtClean="0"/>
              <a:t>certo che sia lecito riprodurre quelle </a:t>
            </a:r>
            <a:r>
              <a:rPr lang="it-IT" b="1" dirty="0" smtClean="0"/>
              <a:t>immagini</a:t>
            </a:r>
            <a:endParaRPr lang="it-IT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La legge istitutiva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mtClean="0"/>
              <a:t>            libertà di informazione e di critica</a:t>
            </a:r>
          </a:p>
          <a:p>
            <a:pPr eaLnBrk="1" hangingPunct="1">
              <a:buFont typeface="Arial" charset="0"/>
              <a:buNone/>
            </a:pPr>
            <a:r>
              <a:rPr lang="it-IT" smtClean="0"/>
              <a:t>            osservanza delle leggi</a:t>
            </a:r>
          </a:p>
          <a:p>
            <a:pPr eaLnBrk="1" hangingPunct="1">
              <a:buFont typeface="Arial" charset="0"/>
              <a:buNone/>
            </a:pPr>
            <a:r>
              <a:rPr lang="it-IT" b="1" smtClean="0"/>
              <a:t>            tutela della personalità altrui</a:t>
            </a:r>
          </a:p>
          <a:p>
            <a:pPr eaLnBrk="1" hangingPunct="1">
              <a:buFont typeface="Arial" charset="0"/>
              <a:buNone/>
            </a:pPr>
            <a:r>
              <a:rPr lang="it-IT" smtClean="0"/>
              <a:t>            </a:t>
            </a:r>
            <a:r>
              <a:rPr lang="it-IT" b="1" smtClean="0"/>
              <a:t>verità sostanziale dei fatti</a:t>
            </a:r>
          </a:p>
          <a:p>
            <a:pPr eaLnBrk="1" hangingPunct="1">
              <a:buFont typeface="Arial" charset="0"/>
              <a:buNone/>
            </a:pPr>
            <a:r>
              <a:rPr lang="it-IT" b="1" smtClean="0"/>
              <a:t>            </a:t>
            </a:r>
            <a:r>
              <a:rPr lang="it-IT" smtClean="0"/>
              <a:t>dovere di lealtà e buona fede</a:t>
            </a:r>
          </a:p>
          <a:p>
            <a:pPr eaLnBrk="1" hangingPunct="1">
              <a:buFont typeface="Arial" charset="0"/>
              <a:buNone/>
            </a:pPr>
            <a:endParaRPr lang="it-IT" b="1" smtClean="0"/>
          </a:p>
          <a:p>
            <a:pPr eaLnBrk="1" hangingPunct="1">
              <a:buFont typeface="Arial" charset="0"/>
              <a:buNone/>
            </a:pPr>
            <a:r>
              <a:rPr lang="it-IT" b="1" smtClean="0"/>
              <a:t>		  </a:t>
            </a:r>
            <a:r>
              <a:rPr lang="it-IT" smtClean="0"/>
              <a:t>Art. 2 della Legge istitutiva:  69/1963</a:t>
            </a:r>
          </a:p>
          <a:p>
            <a:pPr eaLnBrk="1" hangingPunct="1">
              <a:buFont typeface="Arial" charset="0"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immagini su </a:t>
            </a:r>
            <a:r>
              <a:rPr lang="it-IT" dirty="0" err="1" smtClean="0"/>
              <a:t>Facebook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La giurisprudenza sulla privacy dice che di un utente si può prendere e utilizzare solo la foto con cui presenta il suo profilo. Anche per questa ragione molti non inseriscono se stessi, ma un’immagine simbolo o generica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Nuovi problemi: l’oblio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  LA QUESTIONE DEL DIRITTO ALL’OBLIO</a:t>
            </a:r>
          </a:p>
          <a:p>
            <a:pPr>
              <a:buNone/>
            </a:pPr>
            <a:r>
              <a:rPr lang="it-IT" dirty="0" smtClean="0"/>
              <a:t>      Presenza in rete di notizie non aggiornate</a:t>
            </a:r>
          </a:p>
          <a:p>
            <a:pPr>
              <a:buNone/>
            </a:pPr>
            <a:r>
              <a:rPr lang="it-IT" dirty="0" smtClean="0"/>
              <a:t>    (emergono automaticamente dati vecchi;  	evidenza diversa rispetto alla stampa)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  Pressione politica e normativa per </a:t>
            </a:r>
          </a:p>
          <a:p>
            <a:pPr>
              <a:buNone/>
            </a:pPr>
            <a:r>
              <a:rPr lang="it-IT" dirty="0" smtClean="0"/>
              <a:t>          introdurre censura e autocensura</a:t>
            </a:r>
          </a:p>
          <a:p>
            <a:pPr>
              <a:buNone/>
            </a:pPr>
            <a:r>
              <a:rPr lang="it-IT" dirty="0" smtClean="0"/>
              <a:t>        (cancellazione documenti su richiesta)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L’oblio e la Corte Europea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Sentenza 2014 della Corte di Giustizia Europea:</a:t>
            </a:r>
          </a:p>
          <a:p>
            <a:pPr>
              <a:buNone/>
            </a:pPr>
            <a:r>
              <a:rPr lang="it-IT" dirty="0" smtClean="0"/>
              <a:t>    (quella che ha sede in Lussemburgo, da non confondere con la Corte Europea dei diritti dell’ Uomo che si trova a Strasburgo)</a:t>
            </a:r>
          </a:p>
          <a:p>
            <a:pPr>
              <a:buNone/>
            </a:pPr>
            <a:r>
              <a:rPr lang="it-IT" dirty="0" smtClean="0"/>
              <a:t>   Ha dato ragione a un cittadino spagnolo, Mario </a:t>
            </a:r>
            <a:r>
              <a:rPr lang="it-IT" dirty="0" err="1" smtClean="0"/>
              <a:t>Costeja</a:t>
            </a:r>
            <a:r>
              <a:rPr lang="it-IT" dirty="0" smtClean="0"/>
              <a:t> Gonzales, con una sentenza che vale in tutta la UE: cancellazione di informazioni “inadatte, irrilevanti o non più rilevanti”.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viralità</a:t>
            </a:r>
            <a:r>
              <a:rPr lang="it-IT" dirty="0" smtClean="0"/>
              <a:t> che impone contenuti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sz="5100" dirty="0" smtClean="0"/>
              <a:t>In caccia di contatti e clic i siti, anche di news,      	aprono a contenuti spettacolari e futili:</a:t>
            </a:r>
          </a:p>
          <a:p>
            <a:pPr>
              <a:buNone/>
            </a:pPr>
            <a:endParaRPr lang="it-IT" sz="5100" dirty="0" smtClean="0"/>
          </a:p>
          <a:p>
            <a:pPr>
              <a:buNone/>
            </a:pPr>
            <a:r>
              <a:rPr lang="it-IT" sz="5100" dirty="0" smtClean="0"/>
              <a:t>  - immagini e video curiosi (animali, foto strane, incidenti spettacolari, acrobazie, </a:t>
            </a:r>
            <a:r>
              <a:rPr lang="it-IT" sz="5100" dirty="0" err="1" smtClean="0"/>
              <a:t>gaffes</a:t>
            </a:r>
            <a:r>
              <a:rPr lang="it-IT" sz="5100" dirty="0" smtClean="0"/>
              <a:t> tv e fuori onda, scene hot da video privati o da film, riprese dall’alto con i </a:t>
            </a:r>
            <a:r>
              <a:rPr lang="it-IT" sz="5100" dirty="0" err="1" smtClean="0"/>
              <a:t>droni</a:t>
            </a:r>
            <a:r>
              <a:rPr lang="it-IT" sz="5100" dirty="0" smtClean="0"/>
              <a:t>)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 </a:t>
            </a:r>
            <a:endParaRPr lang="it-IT" i="1" dirty="0" smtClean="0"/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LA VIRALITA’  SPINGE LE BUFALE TRA LE NEWS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Il caso di una compagnia aerea low </a:t>
            </a:r>
            <a:r>
              <a:rPr lang="it-IT" dirty="0" err="1" smtClean="0"/>
              <a:t>cost</a:t>
            </a:r>
            <a:r>
              <a:rPr lang="it-IT" dirty="0" smtClean="0"/>
              <a:t> che ha favorito la diffusione di notizie paradossali su vari siti e su </a:t>
            </a:r>
            <a:r>
              <a:rPr lang="it-IT" dirty="0" err="1" smtClean="0"/>
              <a:t>Facebook</a:t>
            </a:r>
            <a:r>
              <a:rPr lang="it-IT" dirty="0" smtClean="0"/>
              <a:t> (tipo: uso delle </a:t>
            </a:r>
            <a:r>
              <a:rPr lang="it-IT" dirty="0" err="1" smtClean="0"/>
              <a:t>toilettes</a:t>
            </a:r>
            <a:r>
              <a:rPr lang="it-IT" dirty="0" smtClean="0"/>
              <a:t> a pagamento)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Poi sono fioccate le smentite e correzioni: tutto per far citare il marchio più e più volte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Come difendere il buon giornalismo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</a:t>
            </a:r>
            <a:r>
              <a:rPr lang="it-IT" sz="4000" dirty="0" smtClean="0"/>
              <a:t>Con la rete e il sistema digitale scende il peso complessivo della formulazione delle notizie</a:t>
            </a:r>
          </a:p>
          <a:p>
            <a:pPr>
              <a:buNone/>
            </a:pPr>
            <a:r>
              <a:rPr lang="it-IT" sz="4000" dirty="0" smtClean="0"/>
              <a:t>   </a:t>
            </a:r>
          </a:p>
          <a:p>
            <a:pPr>
              <a:buNone/>
            </a:pPr>
            <a:r>
              <a:rPr lang="it-IT" sz="4000" dirty="0" smtClean="0"/>
              <a:t>   </a:t>
            </a:r>
            <a:r>
              <a:rPr lang="it-IT" sz="4000" b="1" dirty="0" smtClean="0"/>
              <a:t>Cresce all’opposto il peso del controllo e della verifica</a:t>
            </a:r>
            <a:endParaRPr lang="it-IT" sz="4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Giornalismo non è dilettantismo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Nel mare magnum della rete si può riconoscere ciò che è credibile – deve esserlo a costo di sanzioni, discredito, perdita di pubblico </a:t>
            </a:r>
            <a:r>
              <a:rPr lang="it-IT" dirty="0" smtClean="0"/>
              <a:t>– cioè 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</a:t>
            </a:r>
            <a:r>
              <a:rPr lang="it-IT" dirty="0" smtClean="0"/>
              <a:t>GIORNALISMO </a:t>
            </a:r>
            <a:r>
              <a:rPr lang="it-IT" dirty="0" smtClean="0"/>
              <a:t>PROFESSIONALE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Il Citizen </a:t>
            </a:r>
            <a:r>
              <a:rPr lang="it-IT" dirty="0" err="1" smtClean="0"/>
              <a:t>Journalism</a:t>
            </a:r>
            <a:r>
              <a:rPr lang="it-IT" dirty="0" smtClean="0"/>
              <a:t> non è da maledire o demonizzare: è fonte tra le fonti, da verificare per trasformarlo in notizia col marchio DOC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Crisi globale del business delle news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   LA RETE </a:t>
            </a:r>
            <a:r>
              <a:rPr lang="it-IT" dirty="0" smtClean="0"/>
              <a:t>– CON LA FORMULA DEL GRATIS</a:t>
            </a:r>
          </a:p>
          <a:p>
            <a:pPr>
              <a:buNone/>
            </a:pPr>
            <a:r>
              <a:rPr lang="it-IT" dirty="0" smtClean="0"/>
              <a:t>   E  CON LA PUBBLICITA’ CHE EMIGRA  SU PORTALI BROWSER  E SOCIAL NETWORK SALTANDO LE TESTATE - </a:t>
            </a:r>
            <a:r>
              <a:rPr lang="it-IT" b="1" dirty="0" smtClean="0"/>
              <a:t>HA  IMPOVERITO I GIORNALISTI IN TUTTO IL MONDO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L’esempio della TV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GRATUITA QUELLA GENERALISTA E POPOLARE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A PAGAMENTO QUELLA TEMATICA CON </a:t>
            </a:r>
          </a:p>
          <a:p>
            <a:pPr>
              <a:buNone/>
            </a:pPr>
            <a:r>
              <a:rPr lang="it-IT" dirty="0" smtClean="0"/>
              <a:t>   CONTENUTI  PIU’  PREGIATI</a:t>
            </a:r>
            <a:r>
              <a:rPr lang="it-IT" dirty="0"/>
              <a:t> </a:t>
            </a:r>
            <a:r>
              <a:rPr lang="it-IT" dirty="0" smtClean="0"/>
              <a:t>E SPECIALISTICI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    Non è più vero che in tv vince solo il trash o         	il contenuto estremamente popolare</a:t>
            </a:r>
            <a:endParaRPr lang="it-IT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Nella rete l’alto e il basso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  Da quando </a:t>
            </a:r>
            <a:r>
              <a:rPr lang="it-IT" dirty="0" err="1" smtClean="0"/>
              <a:t>Gutemberg</a:t>
            </a:r>
            <a:r>
              <a:rPr lang="it-IT" dirty="0" smtClean="0"/>
              <a:t> lanciò la stampa a caratteri mobili si </a:t>
            </a:r>
            <a:r>
              <a:rPr lang="it-IT" smtClean="0"/>
              <a:t>è prodotto e diffuso </a:t>
            </a:r>
            <a:r>
              <a:rPr lang="it-IT" dirty="0" smtClean="0"/>
              <a:t>di tutto: la Bibbia, gli oroscopi, i libelli infamanti, il vero e il falso, la letteratura eccelsa e quella infima, la pornografia, la stampa periodica di orientamento politico, culturale o religioso, gli stampati pubblicitari e i volantini che spesso finiscono tra i rifiuti senza essere letti.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</a:t>
            </a:r>
            <a:r>
              <a:rPr lang="it-IT" b="1" dirty="0" smtClean="0"/>
              <a:t>ACCADRA’ (</a:t>
            </a:r>
            <a:r>
              <a:rPr lang="it-IT" dirty="0" smtClean="0"/>
              <a:t>ACCADE</a:t>
            </a:r>
            <a:r>
              <a:rPr lang="it-IT" b="1" dirty="0" smtClean="0"/>
              <a:t>) ANCHE CON IL WEB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Molte ripetizioni e qualche aggiunta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I principi generali cui la deontologia giornalistica si ispira sono sempre gli stessi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Mutano nel tempo le sensibilità e l’attenzione per singoli campi dell’informazione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Cade l’oligopolio dei mezzi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           VENTUNESIMO SECOLO DIGITALE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dirty="0" err="1" smtClean="0"/>
              <a:t>smartphone</a:t>
            </a:r>
            <a:r>
              <a:rPr lang="it-IT" dirty="0" smtClean="0"/>
              <a:t> e </a:t>
            </a:r>
            <a:r>
              <a:rPr lang="it-IT" dirty="0" err="1" smtClean="0"/>
              <a:t>tablet</a:t>
            </a:r>
            <a:r>
              <a:rPr lang="it-IT" dirty="0" smtClean="0"/>
              <a:t> sono anche fotocamere e telecamere, con audio e video e effetti speciali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Trasferimento e distribuzione alla portata di chiunque: </a:t>
            </a:r>
            <a:r>
              <a:rPr lang="it-IT" dirty="0" err="1" smtClean="0"/>
              <a:t>wetransfer</a:t>
            </a:r>
            <a:r>
              <a:rPr lang="it-IT" dirty="0" smtClean="0"/>
              <a:t>, </a:t>
            </a:r>
            <a:r>
              <a:rPr lang="it-IT" dirty="0" err="1" smtClean="0"/>
              <a:t>facebook</a:t>
            </a:r>
            <a:r>
              <a:rPr lang="it-IT" dirty="0" smtClean="0"/>
              <a:t>, </a:t>
            </a:r>
            <a:r>
              <a:rPr lang="it-IT" dirty="0" err="1" smtClean="0"/>
              <a:t>twitter</a:t>
            </a:r>
            <a:r>
              <a:rPr lang="it-IT" dirty="0" smtClean="0"/>
              <a:t>, </a:t>
            </a:r>
            <a:r>
              <a:rPr lang="it-IT" dirty="0" err="1" smtClean="0"/>
              <a:t>whatsapp</a:t>
            </a:r>
            <a:r>
              <a:rPr lang="it-IT" dirty="0" smtClean="0"/>
              <a:t>, </a:t>
            </a:r>
            <a:r>
              <a:rPr lang="it-IT" dirty="0" err="1" smtClean="0"/>
              <a:t>youtube</a:t>
            </a:r>
            <a:r>
              <a:rPr lang="it-IT" dirty="0" smtClean="0"/>
              <a:t>, </a:t>
            </a:r>
            <a:r>
              <a:rPr lang="it-IT" dirty="0" err="1" smtClean="0"/>
              <a:t>instagram</a:t>
            </a:r>
            <a:r>
              <a:rPr lang="it-IT" dirty="0" smtClean="0"/>
              <a:t>,ecc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costi dell’informazione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259632" y="4813994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2800" dirty="0" smtClean="0"/>
              <a:t>                La guerra del Vietnam</a:t>
            </a:r>
          </a:p>
          <a:p>
            <a:pPr>
              <a:buNone/>
            </a:pPr>
            <a:r>
              <a:rPr lang="it-IT" sz="2800" dirty="0" smtClean="0"/>
              <a:t>       documentata dai reportage delle TV</a:t>
            </a:r>
          </a:p>
          <a:p>
            <a:pPr>
              <a:buNone/>
            </a:pPr>
            <a:r>
              <a:rPr lang="it-IT" sz="2800" dirty="0" smtClean="0"/>
              <a:t>      americane realizzati da professionisti 		</a:t>
            </a:r>
          </a:p>
        </p:txBody>
      </p:sp>
      <p:pic>
        <p:nvPicPr>
          <p:cNvPr id="1028" name="Picture 4" descr="http://cronologia.leonardo.it/storia/a1965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5603" y="1916832"/>
            <a:ext cx="5699738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Notizie e immagini a costi bassi</a:t>
            </a:r>
            <a:endParaRPr lang="it-IT" dirty="0"/>
          </a:p>
        </p:txBody>
      </p:sp>
      <p:pic>
        <p:nvPicPr>
          <p:cNvPr id="2050" name="Picture 2" descr="http://ilmanifesto.info/wordpress/wp-content/uploads/2015/04/03/04clt1apertura-teheran-uno-scatto-delle-proteste-alluniversit-della-cap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1" y="1268760"/>
            <a:ext cx="5040561" cy="3672407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1835696" y="5229493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</a:t>
            </a:r>
            <a:r>
              <a:rPr lang="it-IT" sz="2400" dirty="0" smtClean="0"/>
              <a:t>2009:  le immagini  “di base” della rivolta degli studenti di Teheran arrivano ovunque  beffando la censura del regime </a:t>
            </a:r>
            <a:endParaRPr lang="it-I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 rete pesci buoni e anche velenosi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        </a:t>
            </a:r>
            <a:r>
              <a:rPr lang="it-IT" b="1" dirty="0" smtClean="0"/>
              <a:t>LIMITI DEL DIGITALE DIFFUSO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COME DISTINGUERE: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-  vero da falso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-  avvenimento da messinscena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-  il serio e lo scherzo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-  l’autentico e il manipolato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Problemi professionali e deontologici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        	     LA VERIFICA </a:t>
            </a:r>
            <a:r>
              <a:rPr lang="it-IT" dirty="0" err="1" smtClean="0"/>
              <a:t>DI</a:t>
            </a:r>
            <a:r>
              <a:rPr lang="it-IT" dirty="0" smtClean="0"/>
              <a:t> DATI E NOTIZIE</a:t>
            </a:r>
          </a:p>
          <a:p>
            <a:pPr>
              <a:buNone/>
            </a:pPr>
            <a:r>
              <a:rPr lang="it-IT" dirty="0" smtClean="0"/>
              <a:t>    Permanenza in rete di notizie vecchie (anche   	provenienti  dalla carta stampata):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IL WEB E’ ORMAI UN ARCHIVIO UNIVERSALE DISORGANICO, DISORDINATO, DA INTERPRETARE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</a:t>
            </a:r>
            <a:r>
              <a:rPr lang="it-IT" dirty="0" smtClean="0"/>
              <a:t>I</a:t>
            </a:r>
            <a:r>
              <a:rPr lang="it-IT" dirty="0" smtClean="0"/>
              <a:t>l giornalista deve essere veloce, ma anche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smtClean="0"/>
              <a:t>valutare</a:t>
            </a:r>
            <a:r>
              <a:rPr lang="it-IT" dirty="0" smtClean="0"/>
              <a:t>, datare e interpretare i  </a:t>
            </a:r>
            <a:r>
              <a:rPr lang="it-IT" dirty="0" smtClean="0"/>
              <a:t>documenti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rete come fonte di tutto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Nel giornalismo tradizionale le fonti erano: </a:t>
            </a:r>
            <a:r>
              <a:rPr lang="it-IT" b="1" dirty="0" smtClean="0"/>
              <a:t>dirette, istituzionali, uffici stampa e agenzie</a:t>
            </a:r>
          </a:p>
          <a:p>
            <a:pPr>
              <a:buNone/>
            </a:pPr>
            <a:r>
              <a:rPr lang="it-IT" dirty="0" smtClean="0"/>
              <a:t>Nel giornalismo 2.0 </a:t>
            </a:r>
            <a:r>
              <a:rPr lang="it-IT" b="1" dirty="0" smtClean="0"/>
              <a:t>tutto si può trovare nel Web</a:t>
            </a:r>
          </a:p>
          <a:p>
            <a:pPr>
              <a:buNone/>
            </a:pPr>
            <a:r>
              <a:rPr lang="it-IT" dirty="0" smtClean="0"/>
              <a:t>B</a:t>
            </a:r>
            <a:r>
              <a:rPr lang="it-IT" dirty="0" smtClean="0"/>
              <a:t>isogna non solo saper cercare, ma anche valutare e distinguere provenienza e verità</a:t>
            </a:r>
          </a:p>
          <a:p>
            <a:pPr>
              <a:buNone/>
            </a:pPr>
            <a:r>
              <a:rPr lang="it-IT" dirty="0" smtClean="0"/>
              <a:t>Se le redazioni sono ridotte all’osso ( 10 fanno oggi il lavoro che era di 50 o 100) la fretta può produrre errori e veri e propri disastri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1231</Words>
  <Application>Microsoft Office PowerPoint</Application>
  <PresentationFormat>Presentazione su schermo (4:3)</PresentationFormat>
  <Paragraphs>128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Tema di Office</vt:lpstr>
      <vt:lpstr>DEONTOLGIA 2.0 (seconda versione)</vt:lpstr>
      <vt:lpstr>La legge istitutiva</vt:lpstr>
      <vt:lpstr>Molte ripetizioni e qualche aggiunta</vt:lpstr>
      <vt:lpstr>Cade l’oligopolio dei mezzi</vt:lpstr>
      <vt:lpstr>I costi dell’informazione</vt:lpstr>
      <vt:lpstr>Notizie e immagini a costi bassi</vt:lpstr>
      <vt:lpstr>In rete pesci buoni e anche velenosi</vt:lpstr>
      <vt:lpstr>Problemi professionali e deontologici </vt:lpstr>
      <vt:lpstr>La rete come fonte di tutto</vt:lpstr>
      <vt:lpstr>La notizia scritta dai robot</vt:lpstr>
      <vt:lpstr>Una foto si trasforma in un Van Gogh</vt:lpstr>
      <vt:lpstr>Lo scatto da cui è nato il “dipinto”</vt:lpstr>
      <vt:lpstr>Come il robot per cucinare</vt:lpstr>
      <vt:lpstr>Pregi e difetti dell’algoritmo</vt:lpstr>
      <vt:lpstr>Quando l’algoritmo non capisce</vt:lpstr>
      <vt:lpstr>La bufala in agguato</vt:lpstr>
      <vt:lpstr>Distinguere tra vero e falso</vt:lpstr>
      <vt:lpstr>Salute e privacy: vip e persone comuni</vt:lpstr>
      <vt:lpstr>Limiti all’utilizzo delle immagini</vt:lpstr>
      <vt:lpstr>Le immagini su Facebook</vt:lpstr>
      <vt:lpstr>Nuovi problemi: l’oblio</vt:lpstr>
      <vt:lpstr>L’oblio e la Corte Europea </vt:lpstr>
      <vt:lpstr>La viralità che impone contenuti</vt:lpstr>
      <vt:lpstr>LA VIRALITA’  SPINGE LE BUFALE TRA LE NEWS </vt:lpstr>
      <vt:lpstr>Come difendere il buon giornalismo</vt:lpstr>
      <vt:lpstr>Giornalismo non è dilettantismo</vt:lpstr>
      <vt:lpstr>Crisi globale del business delle news</vt:lpstr>
      <vt:lpstr>L’esempio della TV</vt:lpstr>
      <vt:lpstr>Nella rete l’alto e il basso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DIGITALE E L’INFORMAZIONE</dc:title>
  <dc:creator>Marco</dc:creator>
  <cp:lastModifiedBy>mvolpati</cp:lastModifiedBy>
  <cp:revision>227</cp:revision>
  <dcterms:created xsi:type="dcterms:W3CDTF">2014-10-18T10:13:46Z</dcterms:created>
  <dcterms:modified xsi:type="dcterms:W3CDTF">2015-09-16T13:40:31Z</dcterms:modified>
</cp:coreProperties>
</file>