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1DFA-0A99-4EF6-84AB-FFAB4AA6AB84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632E-7EE1-4CFE-8856-E5D7DE282D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g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LA DEONTOLOGIA GIORNALISTICA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Tredici carte per approfondire</a:t>
            </a:r>
          </a:p>
          <a:p>
            <a:r>
              <a:rPr lang="it-IT" dirty="0" smtClean="0"/>
              <a:t>i limiti del diritto di informare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Indagati e carceri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MILANO           </a:t>
            </a:r>
            <a:r>
              <a:rPr lang="it-IT" sz="2800" dirty="0" smtClean="0"/>
              <a:t>2013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rispetto di chi è sottoposto a indagine o processo, e di chi è carcerato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TERMINI APPROPRIATI (indagato, presunto..)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Dare conto di proscioglimenti e assoluzioni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Rispetto e termini non spregiativi per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personale di custodia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Carta dei doveri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DEI DOVERI </a:t>
            </a:r>
            <a:r>
              <a:rPr lang="it-IT" sz="2800" dirty="0" smtClean="0"/>
              <a:t>1993 </a:t>
            </a:r>
            <a:r>
              <a:rPr lang="it-IT" dirty="0" smtClean="0"/>
              <a:t>                             pag 1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Un compendio dei principali obblighi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rispetto persona e privacy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segreto professionale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titoli che non travisino la notizia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no immagini raccapriccianti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presunzione di innocenza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Carta dei doveri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CARTA DEI DOVERI           </a:t>
            </a:r>
            <a:r>
              <a:rPr lang="it-IT" sz="2800" dirty="0" smtClean="0"/>
              <a:t>1993</a:t>
            </a:r>
            <a:r>
              <a:rPr lang="it-IT" dirty="0" smtClean="0"/>
              <a:t>                  pag 2</a:t>
            </a:r>
          </a:p>
          <a:p>
            <a:pPr>
              <a:buNone/>
            </a:pPr>
            <a:r>
              <a:rPr lang="it-IT" dirty="0" smtClean="0"/>
              <a:t>   - no a discriminazioni razza, religione, sesso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controllo delle fonti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fare pubblicità, esplicita o occulta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accettare favori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rispettare i minori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rifiutare incarichi incompatibili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</a:t>
            </a:r>
            <a:r>
              <a:rPr lang="it-IT" dirty="0" smtClean="0"/>
              <a:t>alute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PERUGIA: informazione e malattia   </a:t>
            </a:r>
            <a:r>
              <a:rPr lang="it-IT" sz="2800" dirty="0" smtClean="0"/>
              <a:t>1995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rispetto del paziente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tutela soggetti deboli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nessuna pubblicità sanitaria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</a:t>
            </a:r>
            <a:r>
              <a:rPr lang="it-IT" i="1" dirty="0" smtClean="0"/>
              <a:t>strutture sanitarie forniscano elementi chiari </a:t>
            </a:r>
          </a:p>
          <a:p>
            <a:pPr>
              <a:buNone/>
            </a:pPr>
            <a:r>
              <a:rPr lang="it-IT" i="1" dirty="0"/>
              <a:t> </a:t>
            </a:r>
            <a:r>
              <a:rPr lang="it-IT" i="1" dirty="0" smtClean="0"/>
              <a:t>     ai giornalisti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evitare allarmismi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rettifica notizie inesatte</a:t>
            </a:r>
          </a:p>
          <a:p>
            <a:pPr>
              <a:buNone/>
            </a:pPr>
            <a:r>
              <a:rPr lang="it-IT" dirty="0" smtClean="0"/>
              <a:t>        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</a:t>
            </a:r>
            <a:r>
              <a:rPr lang="it-IT" dirty="0" smtClean="0"/>
              <a:t>ondaggi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SUI SONDAGGI  </a:t>
            </a:r>
            <a:r>
              <a:rPr lang="it-IT" sz="2800" dirty="0" smtClean="0"/>
              <a:t>        1995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NON CHIAMARE SONDAGGIO i test generici aperti on </a:t>
            </a:r>
            <a:r>
              <a:rPr lang="it-IT" dirty="0" err="1" smtClean="0"/>
              <a:t>line</a:t>
            </a:r>
            <a:r>
              <a:rPr lang="it-IT" dirty="0" smtClean="0"/>
              <a:t> alle risposte del pubblico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- ESPLICITARE:  chi ha fatto sondaggio – criteri usati- metodo- scelta del campione - domande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- indicare le date </a:t>
            </a:r>
            <a:r>
              <a:rPr lang="it-IT" dirty="0" smtClean="0"/>
              <a:t>della ricerca demoscopica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- dare conto di risposte e non risposte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</a:t>
            </a:r>
            <a:r>
              <a:rPr lang="it-IT" dirty="0" smtClean="0"/>
              <a:t>rivacy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TRATTAMENTO DATI PERSONALI   </a:t>
            </a:r>
            <a:r>
              <a:rPr lang="it-IT" sz="2800" dirty="0" smtClean="0"/>
              <a:t>1998</a:t>
            </a:r>
          </a:p>
          <a:p>
            <a:pPr>
              <a:buNone/>
            </a:pPr>
            <a:r>
              <a:rPr lang="it-IT" sz="2800" dirty="0" smtClean="0"/>
              <a:t>      </a:t>
            </a:r>
            <a:r>
              <a:rPr lang="it-IT" sz="2800" i="1" dirty="0" smtClean="0"/>
              <a:t>Codice emesso dal Garante della Privacy</a:t>
            </a:r>
            <a:endParaRPr lang="it-IT" i="1" dirty="0" smtClean="0"/>
          </a:p>
          <a:p>
            <a:pPr>
              <a:buNone/>
            </a:pPr>
            <a:r>
              <a:rPr lang="it-IT" dirty="0" smtClean="0"/>
              <a:t>   - giornalista </a:t>
            </a:r>
            <a:r>
              <a:rPr lang="it-IT" dirty="0" smtClean="0"/>
              <a:t>deve qualificarsi</a:t>
            </a:r>
            <a:r>
              <a:rPr lang="it-IT" dirty="0" smtClean="0"/>
              <a:t>, </a:t>
            </a:r>
            <a:r>
              <a:rPr lang="it-IT" dirty="0" smtClean="0"/>
              <a:t>salvo i casi di rischio </a:t>
            </a:r>
            <a:r>
              <a:rPr lang="it-IT" dirty="0" smtClean="0"/>
              <a:t>o impossibilità </a:t>
            </a:r>
            <a:r>
              <a:rPr lang="it-IT" dirty="0" smtClean="0"/>
              <a:t>di assumere notizie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segreto professionale sui dati raccolti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ESSENZIALITA’ DELL’INFORMAZIONE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inserire dettagli di violenza, notizie sui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malati, o sulla sfera sessuale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</a:t>
            </a:r>
            <a:r>
              <a:rPr lang="it-IT" dirty="0" smtClean="0"/>
              <a:t>conomia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INFORMAZIONE ECONOMICA  </a:t>
            </a:r>
            <a:r>
              <a:rPr lang="it-IT" sz="2800" dirty="0" smtClean="0"/>
              <a:t> 2008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farsi condizionare da interessi personali o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di aziende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detenere azioni di cui si tratta (insider)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dire chi è l’autore di consigli di investimento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identificare gli analisti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non accettare omaggi, vacanze, rimborsi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</a:t>
            </a:r>
            <a:r>
              <a:rPr lang="it-IT" dirty="0" smtClean="0"/>
              <a:t>port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INFORMAZIONE E SPORT     </a:t>
            </a:r>
            <a:r>
              <a:rPr lang="it-IT" sz="2800" dirty="0" smtClean="0"/>
              <a:t>2008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no incitamento o giustificazione di violenza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dare notizia di reati di cui si è a conoscenza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dissociarsi immediatamente da atti violenti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- vigilare e dissociarsi da interventi di ospiti o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del pubblico violenti o razzisti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Processi in tv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PROCESSI  IN TV          </a:t>
            </a:r>
            <a:r>
              <a:rPr lang="it-IT" sz="2800" dirty="0" smtClean="0"/>
              <a:t>2009</a:t>
            </a:r>
          </a:p>
          <a:p>
            <a:pPr>
              <a:buNone/>
            </a:pPr>
            <a:r>
              <a:rPr lang="it-IT" sz="2800" dirty="0" smtClean="0"/>
              <a:t>        (</a:t>
            </a:r>
            <a:r>
              <a:rPr lang="it-IT" sz="2800" i="1" dirty="0" smtClean="0"/>
              <a:t>sottoscritto da giornalisti </a:t>
            </a:r>
            <a:r>
              <a:rPr lang="it-IT" sz="2800" i="1" dirty="0" smtClean="0"/>
              <a:t>ed </a:t>
            </a:r>
            <a:r>
              <a:rPr lang="it-IT" sz="2800" i="1" dirty="0" smtClean="0"/>
              <a:t>emittenti</a:t>
            </a:r>
            <a:r>
              <a:rPr lang="it-IT" sz="2800" dirty="0" smtClean="0"/>
              <a:t>)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rispetto di indagati o imputati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chiarire bene se si trasmettono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documentazioni reali o </a:t>
            </a:r>
            <a:r>
              <a:rPr lang="it-IT" dirty="0" err="1" smtClean="0"/>
              <a:t>docufiction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garantire il contraddittorio tra tesi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di accusa e difesa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Uffici stampa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UFFICI STAMPA             </a:t>
            </a:r>
            <a:r>
              <a:rPr lang="it-IT" sz="2800" dirty="0" smtClean="0"/>
              <a:t>2011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-  fanno giornalismo </a:t>
            </a:r>
            <a:r>
              <a:rPr lang="it-IT" dirty="0" smtClean="0"/>
              <a:t>( rispetto della verità dei</a:t>
            </a:r>
          </a:p>
          <a:p>
            <a:pPr>
              <a:buNone/>
            </a:pPr>
            <a:r>
              <a:rPr lang="it-IT" dirty="0" smtClean="0"/>
              <a:t>       fatti</a:t>
            </a:r>
            <a:r>
              <a:rPr lang="it-IT" dirty="0" smtClean="0"/>
              <a:t>, Carta </a:t>
            </a:r>
            <a:r>
              <a:rPr lang="it-IT" dirty="0" smtClean="0"/>
              <a:t>dei </a:t>
            </a:r>
            <a:r>
              <a:rPr lang="it-IT" dirty="0" smtClean="0"/>
              <a:t>Doveri)</a:t>
            </a:r>
          </a:p>
          <a:p>
            <a:pPr>
              <a:buNone/>
            </a:pPr>
            <a:r>
              <a:rPr lang="it-IT" dirty="0" smtClean="0"/>
              <a:t>    -  nessuna confusione con portavoce o </a:t>
            </a:r>
          </a:p>
          <a:p>
            <a:pPr>
              <a:buNone/>
            </a:pPr>
            <a:r>
              <a:rPr lang="it-IT" dirty="0" smtClean="0"/>
              <a:t>        relazioni pubbliche</a:t>
            </a:r>
          </a:p>
          <a:p>
            <a:pPr>
              <a:buNone/>
            </a:pPr>
            <a:r>
              <a:rPr lang="it-IT" dirty="0" smtClean="0"/>
              <a:t>    -  </a:t>
            </a:r>
            <a:r>
              <a:rPr lang="it-IT" dirty="0" smtClean="0"/>
              <a:t>negli enti </a:t>
            </a:r>
            <a:r>
              <a:rPr lang="it-IT" dirty="0" smtClean="0"/>
              <a:t>pubblici: dovere di informare, diritto</a:t>
            </a:r>
          </a:p>
          <a:p>
            <a:pPr>
              <a:buNone/>
            </a:pPr>
            <a:r>
              <a:rPr lang="it-IT" dirty="0" smtClean="0"/>
              <a:t>        dei cittadini </a:t>
            </a:r>
            <a:r>
              <a:rPr lang="it-IT" dirty="0" smtClean="0"/>
              <a:t>ad essere informati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-   nessun incarico in conflitto di interessi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legge istitutiva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libertà di informazione e di critica</a:t>
            </a:r>
          </a:p>
          <a:p>
            <a:pPr>
              <a:buNone/>
            </a:pPr>
            <a:r>
              <a:rPr lang="it-IT" dirty="0" smtClean="0"/>
              <a:t>            osservanza delle leggi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tutela della personalità altrui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</a:t>
            </a:r>
            <a:r>
              <a:rPr lang="it-IT" b="1" dirty="0" smtClean="0"/>
              <a:t>verità sostanziale dei fatti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</a:t>
            </a:r>
            <a:r>
              <a:rPr lang="it-IT" dirty="0" smtClean="0"/>
              <a:t>dovere di lealtà e buona fede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b="1" dirty="0" smtClean="0"/>
              <a:t>		  </a:t>
            </a:r>
            <a:r>
              <a:rPr lang="it-IT" dirty="0" smtClean="0"/>
              <a:t>Art. 2 della Legge istitutiva:  69/1963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Principi della legge sull’Ordine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libertà di informazione e di critica</a:t>
            </a:r>
          </a:p>
          <a:p>
            <a:pPr>
              <a:buNone/>
            </a:pPr>
            <a:r>
              <a:rPr lang="it-IT" dirty="0" smtClean="0"/>
              <a:t>            osservanza delle leggi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tutela della personalità altrui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</a:t>
            </a:r>
            <a:r>
              <a:rPr lang="it-IT" b="1" dirty="0" smtClean="0"/>
              <a:t>verità sostanziale dei fatti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      </a:t>
            </a:r>
            <a:r>
              <a:rPr lang="it-IT" dirty="0" smtClean="0"/>
              <a:t>dovere di lealtà e buona fede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b="1" dirty="0" smtClean="0"/>
              <a:t>		  </a:t>
            </a:r>
            <a:r>
              <a:rPr lang="it-IT" dirty="0" smtClean="0"/>
              <a:t>Art. 2 della Legge istitutiva:  69/1963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leggere tutte </a:t>
            </a:r>
            <a:r>
              <a:rPr lang="it-IT" smtClean="0"/>
              <a:t>le carte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/>
              <a:t>SITO      </a:t>
            </a:r>
            <a:r>
              <a:rPr lang="it-IT" sz="4400" b="1" dirty="0" smtClean="0">
                <a:hlinkClick r:id="rId2"/>
              </a:rPr>
              <a:t>www.odg.it</a:t>
            </a:r>
            <a:endParaRPr lang="it-IT" sz="4400" b="1" dirty="0" smtClean="0"/>
          </a:p>
          <a:p>
            <a:pPr>
              <a:buNone/>
            </a:pPr>
            <a:endParaRPr lang="it-IT" sz="4400" b="1" dirty="0" smtClean="0"/>
          </a:p>
          <a:p>
            <a:pPr>
              <a:buNone/>
            </a:pPr>
            <a:r>
              <a:rPr lang="it-IT" sz="4000" b="1" smtClean="0"/>
              <a:t>    in </a:t>
            </a:r>
            <a:r>
              <a:rPr lang="it-IT" sz="4000" b="1" dirty="0" smtClean="0"/>
              <a:t>alto a destra : </a:t>
            </a:r>
          </a:p>
          <a:p>
            <a:pPr>
              <a:buNone/>
            </a:pPr>
            <a:r>
              <a:rPr lang="it-IT" sz="4000" b="1" dirty="0" smtClean="0"/>
              <a:t>    LEGGI E NORME            DENTOLOGIA</a:t>
            </a:r>
            <a:endParaRPr lang="it-IT" sz="4000" b="1" dirty="0"/>
          </a:p>
        </p:txBody>
      </p:sp>
      <p:sp>
        <p:nvSpPr>
          <p:cNvPr id="4" name="Freccia a destra 3"/>
          <p:cNvSpPr/>
          <p:nvPr/>
        </p:nvSpPr>
        <p:spPr>
          <a:xfrm>
            <a:off x="4572000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</a:t>
            </a:r>
            <a:r>
              <a:rPr lang="it-IT" dirty="0" smtClean="0"/>
              <a:t>ubblicità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LA PIU’ ANTICA : INFORMAZIONE E PUBBLICITA</a:t>
            </a:r>
            <a:r>
              <a:rPr lang="it-IT" dirty="0" smtClean="0"/>
              <a:t>’ 1988</a:t>
            </a:r>
            <a:endParaRPr lang="it-IT" dirty="0" smtClean="0"/>
          </a:p>
          <a:p>
            <a:pPr>
              <a:buNone/>
            </a:pPr>
            <a:r>
              <a:rPr lang="it-IT" i="1" dirty="0" smtClean="0"/>
              <a:t>       (sottoscritta da giornalisti, pubblicitari e PR)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Là pubblicità deve essere sempre distinguibile dalla parte giornalistica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Nessuna confusione di ruoli tra il giornalismo e altri mestieri (pubblicitario o PR)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PIU’ NOTA E IMPORTANTE: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b="1" dirty="0" smtClean="0"/>
              <a:t>Carta di Treviso 1990 </a:t>
            </a:r>
            <a:r>
              <a:rPr lang="it-IT" dirty="0" smtClean="0"/>
              <a:t>(più </a:t>
            </a:r>
            <a:r>
              <a:rPr lang="it-IT" dirty="0" err="1" smtClean="0"/>
              <a:t>vedemecum</a:t>
            </a:r>
            <a:r>
              <a:rPr lang="it-IT" dirty="0" smtClean="0"/>
              <a:t> ‘95)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ispirata da Convenzione ONU sui diritti del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bambino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Precede la norma italiana sulla tutela dei minori che ha recepito la convenzione ONU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CONCETTO CARTA </a:t>
            </a:r>
            <a:r>
              <a:rPr lang="it-IT" dirty="0" err="1" smtClean="0"/>
              <a:t>DI</a:t>
            </a:r>
            <a:r>
              <a:rPr lang="it-IT" dirty="0" smtClean="0"/>
              <a:t> TREVISO: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il minore, personalità in formazione, non deve subire pregiudizi o condizionamenti negativi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Minori non identificabili in situazioni </a:t>
            </a:r>
            <a:r>
              <a:rPr lang="it-IT" dirty="0" smtClean="0"/>
              <a:t>negative o </a:t>
            </a:r>
            <a:r>
              <a:rPr lang="it-IT" dirty="0" smtClean="0"/>
              <a:t>critiche</a:t>
            </a:r>
            <a:r>
              <a:rPr lang="it-IT" dirty="0" smtClean="0"/>
              <a:t>, vittime (violenze</a:t>
            </a:r>
            <a:r>
              <a:rPr lang="it-IT" dirty="0" smtClean="0"/>
              <a:t>, soprusi, abusi)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No volto, no nome, no </a:t>
            </a:r>
            <a:r>
              <a:rPr lang="it-IT" dirty="0" smtClean="0"/>
              <a:t>indirizzo, dati </a:t>
            </a:r>
            <a:r>
              <a:rPr lang="it-IT" dirty="0" smtClean="0"/>
              <a:t>o circostanze che portino all’identificazione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TREVISO: NON TUTTO E’ VIETATO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In situazioni normali, ambiente familiare, contesto sociale, scolastico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(con il consenso di istituzioni e genitori)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 smtClean="0"/>
              <a:t>SI’ IN </a:t>
            </a:r>
            <a:r>
              <a:rPr lang="it-IT" dirty="0" smtClean="0"/>
              <a:t>CASO </a:t>
            </a:r>
            <a:r>
              <a:rPr lang="it-IT" dirty="0" err="1" smtClean="0"/>
              <a:t>DI</a:t>
            </a:r>
            <a:r>
              <a:rPr lang="it-IT" dirty="0" smtClean="0"/>
              <a:t> RAPIMENTI O SCOMPARSA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(d’intesa con genitori o giudice tutelare)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Tv e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CODICE  EMITTENTI TV E MINORI 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(</a:t>
            </a:r>
            <a:r>
              <a:rPr lang="it-IT" sz="2800" i="1" dirty="0" smtClean="0"/>
              <a:t>Min</a:t>
            </a:r>
            <a:r>
              <a:rPr lang="it-IT" sz="2800" i="1" dirty="0" smtClean="0"/>
              <a:t>istero delle </a:t>
            </a:r>
            <a:r>
              <a:rPr lang="it-IT" sz="2800" i="1" dirty="0" smtClean="0"/>
              <a:t>Comunicazioni</a:t>
            </a:r>
            <a:r>
              <a:rPr lang="it-IT" sz="2800" dirty="0" smtClean="0"/>
              <a:t> </a:t>
            </a:r>
            <a:r>
              <a:rPr lang="it-IT" sz="2800" dirty="0" smtClean="0"/>
              <a:t>2002)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partecipazione a trasmissioni con rispetto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dell’infanzia e della minore età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non imitazione degli adulti</a:t>
            </a:r>
          </a:p>
          <a:p>
            <a:pPr>
              <a:buNone/>
            </a:pPr>
            <a:r>
              <a:rPr lang="it-IT" dirty="0" smtClean="0"/>
              <a:t>    - non strumentalizzazione o </a:t>
            </a:r>
            <a:r>
              <a:rPr lang="it-IT" dirty="0" err="1" smtClean="0"/>
              <a:t>ridicolizzazione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segnalare quel che non è adatto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limiti alla pubblicità </a:t>
            </a:r>
            <a:r>
              <a:rPr lang="it-IT" dirty="0" smtClean="0"/>
              <a:t>( situazioni di pericolo</a:t>
            </a:r>
            <a:r>
              <a:rPr lang="it-IT" dirty="0" smtClean="0"/>
              <a:t>, alcolici, </a:t>
            </a:r>
            <a:r>
              <a:rPr lang="it-IT" dirty="0" smtClean="0"/>
              <a:t>gioco </a:t>
            </a:r>
            <a:r>
              <a:rPr lang="it-IT" dirty="0" smtClean="0"/>
              <a:t>d’azzardo)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</a:t>
            </a:r>
            <a:r>
              <a:rPr lang="it-IT" dirty="0" smtClean="0"/>
              <a:t>igranti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ROMA (stranieri e migranti)   </a:t>
            </a:r>
            <a:r>
              <a:rPr lang="it-IT" sz="2800" dirty="0" smtClean="0"/>
              <a:t>2008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Definizioni corrette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richiedente asilo, profugo, vittima della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tratta, irregolare o clandestino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 - rispetto della personalità dello straniero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- non rendere identificabile chi potrebbe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subire ritorsioni in patria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</a:t>
            </a:r>
            <a:r>
              <a:rPr lang="it-IT" dirty="0" smtClean="0"/>
              <a:t>recari e collaboratori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CARTA </a:t>
            </a:r>
            <a:r>
              <a:rPr lang="it-IT" dirty="0" err="1" smtClean="0"/>
              <a:t>DI</a:t>
            </a:r>
            <a:r>
              <a:rPr lang="it-IT" dirty="0" smtClean="0"/>
              <a:t> FIRENZE        </a:t>
            </a:r>
            <a:r>
              <a:rPr lang="it-IT" sz="2800" dirty="0" smtClean="0"/>
              <a:t>2011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non prestarsi a sfruttamento lavorativo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rispetto leggi e contratti, obblighi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previdenziali, segnalare abusivismi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DIRETTORE </a:t>
            </a:r>
            <a:r>
              <a:rPr lang="it-IT" dirty="0" err="1" smtClean="0"/>
              <a:t>DI</a:t>
            </a:r>
            <a:r>
              <a:rPr lang="it-IT" dirty="0" smtClean="0"/>
              <a:t> TESTATA E RESPONSABILI </a:t>
            </a:r>
            <a:r>
              <a:rPr lang="it-IT" dirty="0" err="1" smtClean="0"/>
              <a:t>DI</a:t>
            </a:r>
            <a:r>
              <a:rPr lang="it-IT" dirty="0" smtClean="0"/>
              <a:t> SETTORE PASSIBILI </a:t>
            </a:r>
            <a:r>
              <a:rPr lang="it-IT" dirty="0" err="1" smtClean="0"/>
              <a:t>DI</a:t>
            </a:r>
            <a:r>
              <a:rPr lang="it-IT" dirty="0" smtClean="0"/>
              <a:t> AZIONE DISCIPLINARE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939</Words>
  <Application>Microsoft Office PowerPoint</Application>
  <PresentationFormat>Presentazione su schermo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LA DEONTOLOGIA GIORNALISTICA</vt:lpstr>
      <vt:lpstr>La legge istitutiva</vt:lpstr>
      <vt:lpstr>Pubblicità</vt:lpstr>
      <vt:lpstr>I minori</vt:lpstr>
      <vt:lpstr>I minori</vt:lpstr>
      <vt:lpstr>I minori</vt:lpstr>
      <vt:lpstr>Tv e minori</vt:lpstr>
      <vt:lpstr>Migranti</vt:lpstr>
      <vt:lpstr>Precari e collaboratori</vt:lpstr>
      <vt:lpstr>Indagati e carceri</vt:lpstr>
      <vt:lpstr>Carta dei doveri</vt:lpstr>
      <vt:lpstr>Carta dei doveri</vt:lpstr>
      <vt:lpstr>Salute</vt:lpstr>
      <vt:lpstr>Sondaggi</vt:lpstr>
      <vt:lpstr>Privacy</vt:lpstr>
      <vt:lpstr>Economia</vt:lpstr>
      <vt:lpstr>Sport</vt:lpstr>
      <vt:lpstr>Processi in tv</vt:lpstr>
      <vt:lpstr>Uffici stampa</vt:lpstr>
      <vt:lpstr>Principi della legge sull’Ordine</vt:lpstr>
      <vt:lpstr>Dove leggere tutte le carte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DEONTOLOGIA GIORNALISTICA</dc:title>
  <dc:creator>Marco</dc:creator>
  <cp:lastModifiedBy>Volpati</cp:lastModifiedBy>
  <cp:revision>103</cp:revision>
  <dcterms:created xsi:type="dcterms:W3CDTF">2014-10-18T16:35:16Z</dcterms:created>
  <dcterms:modified xsi:type="dcterms:W3CDTF">2014-10-21T15:04:35Z</dcterms:modified>
</cp:coreProperties>
</file>