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3" r:id="rId3"/>
    <p:sldId id="282" r:id="rId4"/>
    <p:sldId id="260" r:id="rId5"/>
    <p:sldId id="261" r:id="rId6"/>
    <p:sldId id="262" r:id="rId7"/>
    <p:sldId id="289" r:id="rId8"/>
    <p:sldId id="290" r:id="rId9"/>
    <p:sldId id="263" r:id="rId10"/>
    <p:sldId id="278" r:id="rId11"/>
    <p:sldId id="267" r:id="rId12"/>
    <p:sldId id="292" r:id="rId13"/>
    <p:sldId id="293" r:id="rId14"/>
    <p:sldId id="307" r:id="rId15"/>
    <p:sldId id="270" r:id="rId16"/>
    <p:sldId id="280" r:id="rId17"/>
    <p:sldId id="294" r:id="rId18"/>
    <p:sldId id="295" r:id="rId19"/>
    <p:sldId id="301" r:id="rId20"/>
    <p:sldId id="302" r:id="rId21"/>
    <p:sldId id="296" r:id="rId22"/>
    <p:sldId id="297" r:id="rId23"/>
    <p:sldId id="298" r:id="rId24"/>
    <p:sldId id="299" r:id="rId25"/>
    <p:sldId id="279" r:id="rId26"/>
    <p:sldId id="284" r:id="rId27"/>
    <p:sldId id="286" r:id="rId28"/>
    <p:sldId id="300" r:id="rId29"/>
    <p:sldId id="285" r:id="rId30"/>
    <p:sldId id="287" r:id="rId31"/>
    <p:sldId id="303" r:id="rId32"/>
    <p:sldId id="304" r:id="rId33"/>
    <p:sldId id="305" r:id="rId34"/>
    <p:sldId id="306" r:id="rId35"/>
    <p:sldId id="271" r:id="rId36"/>
    <p:sldId id="272" r:id="rId37"/>
    <p:sldId id="273" r:id="rId38"/>
    <p:sldId id="274" r:id="rId39"/>
    <p:sldId id="275" r:id="rId40"/>
    <p:sldId id="288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CC1F2-69B4-40E1-9F97-2F248E971D81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6E03-F9B8-46CB-A14F-CB98A7D262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6E03-F9B8-46CB-A14F-CB98A7D2627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3A63-5BE7-4CF3-8032-B5B9E4C1E887}" type="datetimeFigureOut">
              <a:rPr lang="it-IT" smtClean="0"/>
              <a:pPr/>
              <a:t>14/09/2015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DEONTOLGIA 2.0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Nuove sfide</a:t>
            </a:r>
            <a:r>
              <a:rPr lang="it-IT" dirty="0" smtClean="0"/>
              <a:t> </a:t>
            </a:r>
            <a:r>
              <a:rPr lang="it-IT" dirty="0" smtClean="0"/>
              <a:t>e </a:t>
            </a:r>
            <a:r>
              <a:rPr lang="it-IT" dirty="0" smtClean="0"/>
              <a:t>nuovi</a:t>
            </a:r>
            <a:r>
              <a:rPr lang="it-IT" dirty="0" smtClean="0"/>
              <a:t> </a:t>
            </a:r>
            <a:r>
              <a:rPr lang="it-IT" dirty="0" smtClean="0"/>
              <a:t>ostacoli per fare giornalismo con la rivoluzione digitale </a:t>
            </a:r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“democrazia”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    </a:t>
            </a:r>
            <a:r>
              <a:rPr lang="it-IT" b="1" dirty="0" smtClean="0"/>
              <a:t>VENTUNESIMO SECOLO DIGITALE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scrittura, illustrazione, impaginazione e anche   		stampa alla portata di tutti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Produzione in forma di e-book, o stampa di un  	PDF che realizza esattamente il libro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Cade l’oligopolio dei mezzi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           VENTUNESIMO SECOLO DIGITALE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smartphone</a:t>
            </a:r>
            <a:r>
              <a:rPr lang="it-IT" dirty="0" smtClean="0"/>
              <a:t> e </a:t>
            </a:r>
            <a:r>
              <a:rPr lang="it-IT" dirty="0" err="1" smtClean="0"/>
              <a:t>tablet</a:t>
            </a:r>
            <a:r>
              <a:rPr lang="it-IT" dirty="0" smtClean="0"/>
              <a:t> sono anche fotocamere e telecamere, con audio e video e effetti speciali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Trasferimento e distribuzione alla portata di chiunque: </a:t>
            </a:r>
            <a:r>
              <a:rPr lang="it-IT" dirty="0" err="1" smtClean="0"/>
              <a:t>wetransfer</a:t>
            </a:r>
            <a:r>
              <a:rPr lang="it-IT" dirty="0" smtClean="0"/>
              <a:t>, </a:t>
            </a:r>
            <a:r>
              <a:rPr lang="it-IT" dirty="0" err="1" smtClean="0"/>
              <a:t>facebook</a:t>
            </a:r>
            <a:r>
              <a:rPr lang="it-IT" dirty="0" smtClean="0"/>
              <a:t>, </a:t>
            </a:r>
            <a:r>
              <a:rPr lang="it-IT" dirty="0" err="1" smtClean="0"/>
              <a:t>twitter</a:t>
            </a:r>
            <a:r>
              <a:rPr lang="it-IT" dirty="0" smtClean="0"/>
              <a:t>, </a:t>
            </a:r>
            <a:r>
              <a:rPr lang="it-IT" dirty="0" err="1" smtClean="0"/>
              <a:t>whatsapp</a:t>
            </a:r>
            <a:r>
              <a:rPr lang="it-IT" dirty="0" smtClean="0"/>
              <a:t>, </a:t>
            </a:r>
            <a:r>
              <a:rPr lang="it-IT" dirty="0" err="1" smtClean="0"/>
              <a:t>youtube</a:t>
            </a:r>
            <a:r>
              <a:rPr lang="it-IT" dirty="0" smtClean="0"/>
              <a:t>, </a:t>
            </a:r>
            <a:r>
              <a:rPr lang="it-IT" dirty="0" err="1" smtClean="0"/>
              <a:t>instagram</a:t>
            </a:r>
            <a:r>
              <a:rPr lang="it-IT" dirty="0" smtClean="0"/>
              <a:t>,ecc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costi dell’informazione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259632" y="4813994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800" dirty="0" smtClean="0"/>
              <a:t>                La guerra </a:t>
            </a:r>
            <a:r>
              <a:rPr lang="it-IT" sz="2800" dirty="0" smtClean="0"/>
              <a:t>del Vietnam</a:t>
            </a:r>
          </a:p>
          <a:p>
            <a:pPr>
              <a:buNone/>
            </a:pPr>
            <a:r>
              <a:rPr lang="it-IT" sz="2800" dirty="0" smtClean="0"/>
              <a:t>       documentata dai reportage delle TV</a:t>
            </a:r>
          </a:p>
          <a:p>
            <a:pPr>
              <a:buNone/>
            </a:pPr>
            <a:r>
              <a:rPr lang="it-IT" sz="2800" dirty="0" smtClean="0"/>
              <a:t>      americane realizzati da </a:t>
            </a:r>
            <a:r>
              <a:rPr lang="it-IT" sz="2800" dirty="0" smtClean="0"/>
              <a:t>professionisti 		</a:t>
            </a:r>
            <a:endParaRPr lang="it-IT" sz="2800" dirty="0" smtClean="0"/>
          </a:p>
        </p:txBody>
      </p:sp>
      <p:pic>
        <p:nvPicPr>
          <p:cNvPr id="1028" name="Picture 4" descr="http://cronologia.leonardo.it/storia/a196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5603" y="1916832"/>
            <a:ext cx="5699738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Notizie e immagini a costi bassi</a:t>
            </a:r>
            <a:endParaRPr lang="it-IT" dirty="0"/>
          </a:p>
        </p:txBody>
      </p:sp>
      <p:pic>
        <p:nvPicPr>
          <p:cNvPr id="2050" name="Picture 2" descr="http://ilmanifesto.info/wordpress/wp-content/uploads/2015/04/03/04clt1apertura-teheran-uno-scatto-delle-proteste-alluniversit-della-cap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1268760"/>
            <a:ext cx="5040561" cy="3672407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835696" y="5229493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sz="2400" dirty="0" smtClean="0"/>
              <a:t>2009:  le immagini </a:t>
            </a:r>
            <a:r>
              <a:rPr lang="it-IT" sz="2400" dirty="0" smtClean="0"/>
              <a:t> “di base” della </a:t>
            </a:r>
            <a:r>
              <a:rPr lang="it-IT" sz="2400" dirty="0" smtClean="0"/>
              <a:t>rivolta degli studenti di Teheran arrivano ovunque </a:t>
            </a:r>
            <a:r>
              <a:rPr lang="it-IT" sz="2400" dirty="0" smtClean="0"/>
              <a:t> beffando </a:t>
            </a:r>
            <a:r>
              <a:rPr lang="it-IT" sz="2400" dirty="0" smtClean="0"/>
              <a:t>la </a:t>
            </a:r>
            <a:r>
              <a:rPr lang="it-IT" sz="2400" dirty="0" smtClean="0"/>
              <a:t>censura </a:t>
            </a:r>
            <a:r>
              <a:rPr lang="it-IT" sz="2400" dirty="0" smtClean="0"/>
              <a:t>del regime </a:t>
            </a:r>
            <a:endParaRPr lang="it-IT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Più informazioni e documenti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         VANTAGGI DEL DIGITALE DIFFUSO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+  documenti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+  immagini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+  testimonianze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+  notizie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rete p</a:t>
            </a:r>
            <a:r>
              <a:rPr lang="it-IT" dirty="0" smtClean="0"/>
              <a:t>esci </a:t>
            </a:r>
            <a:r>
              <a:rPr lang="it-IT" dirty="0" smtClean="0"/>
              <a:t>buoni e </a:t>
            </a:r>
            <a:r>
              <a:rPr lang="it-IT" dirty="0" smtClean="0"/>
              <a:t>anche velenosi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</a:t>
            </a:r>
            <a:r>
              <a:rPr lang="it-IT" b="1" dirty="0" smtClean="0"/>
              <a:t>LIMITI DEL DIGITALE DIFFUSO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COME DISTINGUERE: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-  vero da falso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-  avvenimento da messinscena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-  il serio e lo scherzo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-  l’autentico e il manipolato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Problemi professionali e deontologici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      	     LA VERIFICA </a:t>
            </a:r>
            <a:r>
              <a:rPr lang="it-IT" dirty="0" err="1" smtClean="0"/>
              <a:t>DI</a:t>
            </a:r>
            <a:r>
              <a:rPr lang="it-IT" dirty="0" smtClean="0"/>
              <a:t> DATI E NOTIZIE</a:t>
            </a:r>
          </a:p>
          <a:p>
            <a:pPr>
              <a:buNone/>
            </a:pPr>
            <a:r>
              <a:rPr lang="it-IT" dirty="0" smtClean="0"/>
              <a:t>    Permanenza in rete di notizie vecchie (anche   	provenienti  dalla carta stampata):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IL WEB E’ ORMAI UN ARCHIVIO UNIVERSALE DISORGANICO, DISORDINATO, DA INTERPRETARE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Se il giornalista è “lo storico del presente” </a:t>
            </a:r>
          </a:p>
          <a:p>
            <a:pPr>
              <a:buNone/>
            </a:pPr>
            <a:r>
              <a:rPr lang="it-IT" dirty="0" smtClean="0"/>
              <a:t>   deve saper valutare, datare e interpretare i    				documenti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notizia scritta dai robot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E’ già in atto la produzione di notizie trovate, elaborate e diffuse grazie ad algoritmi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Ovunque </a:t>
            </a:r>
            <a:r>
              <a:rPr lang="it-IT" b="1" dirty="0" smtClean="0"/>
              <a:t>ci siano dati puliti e ben strutturati, un algoritmo è ora in grado di scrivere </a:t>
            </a:r>
            <a:r>
              <a:rPr lang="it-IT" b="1" dirty="0" smtClean="0"/>
              <a:t>notizie,  </a:t>
            </a:r>
            <a:r>
              <a:rPr lang="it-IT" b="1" dirty="0" smtClean="0"/>
              <a:t>in alcuni casi </a:t>
            </a:r>
            <a:r>
              <a:rPr lang="it-IT" b="1" dirty="0" smtClean="0"/>
              <a:t> neppure distinguibili da </a:t>
            </a:r>
            <a:r>
              <a:rPr lang="it-IT" b="1" dirty="0" smtClean="0"/>
              <a:t>quelle scritte da esseri umani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il robot per cucinare</a:t>
            </a:r>
            <a:endParaRPr lang="it-IT" dirty="0"/>
          </a:p>
        </p:txBody>
      </p:sp>
      <p:pic>
        <p:nvPicPr>
          <p:cNvPr id="46082" name="Picture 2" descr="C:\Users\Marco\Desktop\631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0201"/>
            <a:ext cx="4968552" cy="3268959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403648" y="4959066"/>
            <a:ext cx="6912768" cy="13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Bimby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: in un solo apparecchio le funzioni di dodici: pesa, mescola, trita, macina, impasta, frulla, cuoce (anche a vapore), monta, riscalda, rimescola ed emulsiona.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Pregi e difetti dell’algoritmo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La notizia è come un modulo da compilare con  il Chi, Come, Dove, Quando, Come e Perché</a:t>
            </a:r>
          </a:p>
          <a:p>
            <a:pPr>
              <a:buNone/>
            </a:pPr>
            <a:r>
              <a:rPr lang="it-IT" dirty="0" smtClean="0"/>
              <a:t>  Si possono introdurre “registri diversi”: notizia secca, </a:t>
            </a:r>
            <a:r>
              <a:rPr lang="it-IT" i="1" dirty="0" smtClean="0"/>
              <a:t>format</a:t>
            </a:r>
            <a:r>
              <a:rPr lang="it-IT" dirty="0" smtClean="0"/>
              <a:t> in chiave sorpresa, indignata, allarmata, divertita, drammatica, </a:t>
            </a:r>
            <a:r>
              <a:rPr lang="it-IT" dirty="0" err="1" smtClean="0"/>
              <a:t>ecc…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Nel settore del </a:t>
            </a:r>
            <a:r>
              <a:rPr lang="it-IT" i="1" dirty="0" smtClean="0"/>
              <a:t>data </a:t>
            </a:r>
            <a:r>
              <a:rPr lang="it-IT" i="1" dirty="0" err="1" smtClean="0"/>
              <a:t>journalism</a:t>
            </a:r>
            <a:r>
              <a:rPr lang="it-IT" i="1" dirty="0" smtClean="0"/>
              <a:t> </a:t>
            </a:r>
            <a:r>
              <a:rPr lang="it-IT" dirty="0" smtClean="0"/>
              <a:t>esistono esempi  	    che funzionano meglio di altri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 digitale tutto sta insieme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Prima non si potevano concentrare in un’unico medium testo, immagini in movimento, aggiornamenti in tempo reale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Con l’on-line il giornale scritto contiene anche la TV (in diretta </a:t>
            </a:r>
            <a:r>
              <a:rPr lang="it-IT" i="1" dirty="0" smtClean="0"/>
              <a:t>streaming </a:t>
            </a:r>
            <a:r>
              <a:rPr lang="it-IT" dirty="0" smtClean="0"/>
              <a:t>o come archivio </a:t>
            </a:r>
            <a:r>
              <a:rPr lang="it-IT" i="1" dirty="0" err="1" smtClean="0"/>
              <a:t>podcasting</a:t>
            </a:r>
            <a:r>
              <a:rPr lang="it-IT" dirty="0" smtClean="0"/>
              <a:t>) inserisce i link, i contributi e commenti del pubblico, diventa </a:t>
            </a:r>
            <a:r>
              <a:rPr lang="it-IT" i="1" dirty="0" smtClean="0"/>
              <a:t>aperto</a:t>
            </a:r>
            <a:endParaRPr lang="it-IT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l’algoritmo non capisce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Facebook</a:t>
            </a:r>
            <a:r>
              <a:rPr lang="it-IT" dirty="0" smtClean="0"/>
              <a:t> ha censurato un account creato da mamme che si scambiavano su </a:t>
            </a:r>
            <a:r>
              <a:rPr lang="it-IT" dirty="0" err="1" smtClean="0"/>
              <a:t>Instagram</a:t>
            </a:r>
            <a:r>
              <a:rPr lang="it-IT" dirty="0" smtClean="0"/>
              <a:t> foto dei neonati che venivano allattati al seno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smtClean="0"/>
              <a:t>I</a:t>
            </a:r>
            <a:r>
              <a:rPr lang="it-IT" dirty="0" smtClean="0"/>
              <a:t> responsabili di </a:t>
            </a:r>
            <a:r>
              <a:rPr lang="it-IT" dirty="0" err="1" smtClean="0"/>
              <a:t>Facebook</a:t>
            </a:r>
            <a:r>
              <a:rPr lang="it-IT" dirty="0" smtClean="0"/>
              <a:t> si sono scusati, e hanno garantito che non accadrà più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b="1" dirty="0" smtClean="0"/>
              <a:t>Ma il giornalismo deve scegliere subito:</a:t>
            </a:r>
          </a:p>
          <a:p>
            <a:pPr>
              <a:buNone/>
            </a:pPr>
            <a:r>
              <a:rPr lang="it-IT" b="1" dirty="0" smtClean="0"/>
              <a:t> </a:t>
            </a:r>
            <a:r>
              <a:rPr lang="it-IT" b="1" dirty="0" smtClean="0"/>
              <a:t> l’errore va evitato, non basta correggerlo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deontologici dal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Controllo delle fonti: se la provenienza è la rete è importante saper distinguere tra vero e falso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Il caso recente della “bufala” circolata su </a:t>
            </a:r>
            <a:r>
              <a:rPr lang="it-IT" dirty="0" err="1" smtClean="0"/>
              <a:t>Fecebook</a:t>
            </a:r>
            <a:r>
              <a:rPr lang="it-IT" dirty="0" smtClean="0"/>
              <a:t> e diffusa in modo virale su inesistenti cibi che trasmetterebbero l’HIV</a:t>
            </a:r>
            <a:endParaRPr lang="it-IT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Distinguere tra vero e falso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Ha fatto rumore in tutto il mondo la “notizia”  sul un sito di incontri clandestini – presunto “paradiso degli adulteri” – ASHLEY MADISON, domiciliato in Canada, i cui contatti sarebbero stati </a:t>
            </a:r>
            <a:r>
              <a:rPr lang="it-IT" dirty="0" err="1" smtClean="0"/>
              <a:t>hackerati</a:t>
            </a:r>
            <a:r>
              <a:rPr lang="it-IT" dirty="0" smtClean="0"/>
              <a:t> e quindi diffusi sulla rete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Pare che la realtà sia molto diversa. Forse una operazione virale di discredito da parte di concorrenti, forse un’azione “promozionale”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all’utilizzo delle immagini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dirty="0" err="1" smtClean="0"/>
              <a:t>Facebook</a:t>
            </a:r>
            <a:r>
              <a:rPr lang="it-IT" dirty="0" smtClean="0"/>
              <a:t> è una miniera sconfinata di immagini di privati cittadini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E’ frequente il caso di omonimia, con l’attribuzione di un volto che non è giusto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</a:t>
            </a:r>
            <a:r>
              <a:rPr lang="it-IT" b="1" dirty="0" smtClean="0"/>
              <a:t>ATTENZIONE: la Carta di Treviso vale comunque: se le presone su </a:t>
            </a:r>
            <a:r>
              <a:rPr lang="it-IT" b="1" dirty="0" err="1" smtClean="0"/>
              <a:t>Facebook</a:t>
            </a:r>
            <a:r>
              <a:rPr lang="it-IT" b="1" dirty="0" smtClean="0"/>
              <a:t> si mostrano con accanto i figli, non è lecito  		riprodurre le immagini</a:t>
            </a:r>
            <a:endParaRPr lang="it-IT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immagini su </a:t>
            </a:r>
            <a:r>
              <a:rPr lang="it-IT" dirty="0" err="1" smtClean="0"/>
              <a:t>Facebook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La giurisprudenza sulla privacy dice che di un utente si può prendere e utilizzare solo la foto con cui presenta il suo profilo. Anche per questa ragione molti non inseriscono se stessi, ma un’immagine simbolo o generica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Nuovi problemi: l’oblio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  LA QUESTIONE DEL DIRITTO ALL’OBLIO</a:t>
            </a:r>
          </a:p>
          <a:p>
            <a:pPr>
              <a:buNone/>
            </a:pPr>
            <a:r>
              <a:rPr lang="it-IT" dirty="0" smtClean="0"/>
              <a:t>      Presenza in rete di notizie non aggiornate</a:t>
            </a:r>
          </a:p>
          <a:p>
            <a:pPr>
              <a:buNone/>
            </a:pPr>
            <a:r>
              <a:rPr lang="it-IT" dirty="0" smtClean="0"/>
              <a:t>    (emergono automaticamente dati vecchi;  	evidenza diversa rispetto alla stampa)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Pressione politica e normativa per </a:t>
            </a:r>
          </a:p>
          <a:p>
            <a:pPr>
              <a:buNone/>
            </a:pPr>
            <a:r>
              <a:rPr lang="it-IT" dirty="0" smtClean="0"/>
              <a:t>          introdurre censura e autocensura</a:t>
            </a:r>
          </a:p>
          <a:p>
            <a:pPr>
              <a:buNone/>
            </a:pPr>
            <a:r>
              <a:rPr lang="it-IT" dirty="0" smtClean="0"/>
              <a:t>        (cancellazione documenti su richiesta)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L’oblio e la Corte Europea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Sentenza 2014 della Corte di Giustizia Europea:</a:t>
            </a:r>
          </a:p>
          <a:p>
            <a:pPr>
              <a:buNone/>
            </a:pPr>
            <a:r>
              <a:rPr lang="it-IT" dirty="0" smtClean="0"/>
              <a:t>    (quella che ha sede in Lussemburgo, da non confondere con la Corte Europea dei diritti dell’ Uomo che si trova a Strasburgo)</a:t>
            </a:r>
          </a:p>
          <a:p>
            <a:pPr>
              <a:buNone/>
            </a:pPr>
            <a:r>
              <a:rPr lang="it-IT" dirty="0" smtClean="0"/>
              <a:t>   Ha dato ragione a un cittadino spagnolo, Mario </a:t>
            </a:r>
            <a:r>
              <a:rPr lang="it-IT" dirty="0" err="1" smtClean="0"/>
              <a:t>Costeja</a:t>
            </a:r>
            <a:r>
              <a:rPr lang="it-IT" dirty="0" smtClean="0"/>
              <a:t> Gonzales, con una sentenza che vale in tutta la UE: cancellazione di informazioni “inadatte, irrilevanti o non più rilevanti”.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Diritti in conflitto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DIRITTO ALL’OBLIO: due legittimi interessi in 			contrasto</a:t>
            </a:r>
          </a:p>
          <a:p>
            <a:pPr marL="514350" indent="-514350">
              <a:buAutoNum type="arabicParenR"/>
            </a:pPr>
            <a:r>
              <a:rPr lang="it-IT" dirty="0" smtClean="0"/>
              <a:t>Il diritto del singolo alla riservatezza sulla   		propria vita privata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AutoNum type="arabicParenR" startAt="2"/>
            </a:pPr>
            <a:r>
              <a:rPr lang="it-IT" dirty="0" smtClean="0"/>
              <a:t>Il diritto della collettività ad essere informata</a:t>
            </a:r>
          </a:p>
          <a:p>
            <a:pPr marL="514350" indent="-514350">
              <a:buNone/>
            </a:pPr>
            <a:r>
              <a:rPr lang="it-IT" dirty="0" smtClean="0"/>
              <a:t>      (non si può cancellare la memoria di fatti di </a:t>
            </a:r>
          </a:p>
          <a:p>
            <a:pPr marL="514350" indent="-514350">
              <a:buNone/>
            </a:pPr>
            <a:r>
              <a:rPr lang="it-IT" dirty="0" smtClean="0"/>
              <a:t>              rilevante interesse e gravità)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L’oblio in Europa e fuori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Il conflitto tra Google e la giustizia francese</a:t>
            </a:r>
          </a:p>
          <a:p>
            <a:pPr>
              <a:buNone/>
            </a:pPr>
            <a:r>
              <a:rPr lang="it-IT" dirty="0" smtClean="0"/>
              <a:t>Un giudice chiedeva – in base a norme europee – che una richiesta di cancellazione di notizie su una persona fosse estesa a tutto il globo</a:t>
            </a:r>
          </a:p>
          <a:p>
            <a:pPr>
              <a:buNone/>
            </a:pPr>
            <a:r>
              <a:rPr lang="it-IT" dirty="0" smtClean="0"/>
              <a:t>Google ha accolto la richiesta per </a:t>
            </a:r>
            <a:r>
              <a:rPr lang="it-IT" i="1" dirty="0" err="1" smtClean="0"/>
              <a:t>Google.fr</a:t>
            </a:r>
            <a:r>
              <a:rPr lang="it-IT" i="1" dirty="0" smtClean="0"/>
              <a:t>,</a:t>
            </a:r>
            <a:r>
              <a:rPr lang="it-IT" dirty="0" smtClean="0"/>
              <a:t> ma ha invocato la mancanza di giurisdizione per l’intera rete. In sostanza ha mantenuto intatte le notizie su </a:t>
            </a:r>
            <a:r>
              <a:rPr lang="it-IT" i="1" dirty="0" err="1" smtClean="0"/>
              <a:t>Google.com</a:t>
            </a:r>
            <a:endParaRPr lang="it-IT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Più pressanti problemi di 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La rete fornisce una gran quantità di dati e informazioni, soprattutto di immagini</a:t>
            </a:r>
          </a:p>
          <a:p>
            <a:pPr>
              <a:buNone/>
            </a:pPr>
            <a:r>
              <a:rPr lang="it-IT" dirty="0" smtClean="0"/>
              <a:t>La tentazione può essere di utilizzarle senza troppe attenzioni: ma anche immagini diffuse su </a:t>
            </a:r>
            <a:r>
              <a:rPr lang="it-IT" dirty="0" err="1" smtClean="0"/>
              <a:t>Instagram</a:t>
            </a:r>
            <a:r>
              <a:rPr lang="it-IT" dirty="0" smtClean="0"/>
              <a:t>, o </a:t>
            </a:r>
            <a:r>
              <a:rPr lang="it-IT" dirty="0" err="1" smtClean="0"/>
              <a:t>Facebook</a:t>
            </a:r>
            <a:r>
              <a:rPr lang="it-IT" dirty="0" smtClean="0"/>
              <a:t> o anche </a:t>
            </a:r>
            <a:r>
              <a:rPr lang="it-IT" dirty="0" err="1" smtClean="0"/>
              <a:t>Youtube</a:t>
            </a:r>
            <a:r>
              <a:rPr lang="it-IT" dirty="0" smtClean="0"/>
              <a:t> e altre piattaforme possono violare la privacy</a:t>
            </a:r>
          </a:p>
          <a:p>
            <a:pPr>
              <a:buNone/>
            </a:pPr>
            <a:r>
              <a:rPr lang="it-IT" dirty="0" smtClean="0"/>
              <a:t> (immagini di protagonisti di eventi di cronaca con minori, o con altre persone, o in </a:t>
            </a:r>
            <a:r>
              <a:rPr lang="it-IT" smtClean="0"/>
              <a:t>situazioni   			e luoghi particolari)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convergenza dei media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IERI: la stampa una tecnica, la fotografia un’altra, la televisione e la radio altre tecniche  </a:t>
            </a:r>
            <a:r>
              <a:rPr lang="it-IT" dirty="0" smtClean="0"/>
              <a:t>con materiali  		e </a:t>
            </a:r>
            <a:r>
              <a:rPr lang="it-IT" dirty="0" smtClean="0"/>
              <a:t>apparecchiature differenti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OGGI: il linguaggio di base è “numerico”,  </a:t>
            </a:r>
          </a:p>
          <a:p>
            <a:pPr>
              <a:buNone/>
            </a:pPr>
            <a:r>
              <a:rPr lang="it-IT" dirty="0" smtClean="0"/>
              <a:t>      tutto è contenuto in un unico ambiente, e   	trasmesso con un unico sistema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 </a:t>
            </a:r>
            <a:r>
              <a:rPr lang="it-IT" b="1" dirty="0" smtClean="0"/>
              <a:t>  LA </a:t>
            </a:r>
            <a:r>
              <a:rPr lang="it-IT" b="1" dirty="0" smtClean="0"/>
              <a:t>TECNICA DIGITALE E’ MULTIMEDIALE </a:t>
            </a:r>
            <a:endParaRPr lang="it-IT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viralità</a:t>
            </a:r>
            <a:r>
              <a:rPr lang="it-IT" dirty="0" smtClean="0"/>
              <a:t> che impone 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5100" dirty="0" smtClean="0"/>
              <a:t>In caccia di contatti e clic i </a:t>
            </a:r>
            <a:r>
              <a:rPr lang="it-IT" sz="5100" dirty="0" smtClean="0"/>
              <a:t>siti, </a:t>
            </a:r>
            <a:r>
              <a:rPr lang="it-IT" sz="5100" dirty="0" smtClean="0"/>
              <a:t>anche di </a:t>
            </a:r>
            <a:r>
              <a:rPr lang="it-IT" sz="5100" dirty="0" smtClean="0"/>
              <a:t>news,      </a:t>
            </a:r>
            <a:r>
              <a:rPr lang="it-IT" sz="5100" dirty="0" smtClean="0"/>
              <a:t>	aprono a contenuti spettacolari e futili:</a:t>
            </a:r>
          </a:p>
          <a:p>
            <a:pPr>
              <a:buNone/>
            </a:pPr>
            <a:endParaRPr lang="it-IT" sz="5100" dirty="0" smtClean="0"/>
          </a:p>
          <a:p>
            <a:pPr>
              <a:buNone/>
            </a:pPr>
            <a:r>
              <a:rPr lang="it-IT" sz="5100" dirty="0" smtClean="0"/>
              <a:t>  - immagini e video curiosi (animali, foto strane, incidenti spettacolari, acrobazie, </a:t>
            </a:r>
            <a:r>
              <a:rPr lang="it-IT" sz="5100" dirty="0" err="1" smtClean="0"/>
              <a:t>gaffes</a:t>
            </a:r>
            <a:r>
              <a:rPr lang="it-IT" sz="5100" dirty="0" smtClean="0"/>
              <a:t> tv e fuori onda, scene hot da video privati o da film, riprese dall’alto con i </a:t>
            </a:r>
            <a:r>
              <a:rPr lang="it-IT" sz="5100" dirty="0" err="1" smtClean="0"/>
              <a:t>droni</a:t>
            </a:r>
            <a:r>
              <a:rPr lang="it-IT" sz="5100" dirty="0" smtClean="0"/>
              <a:t>)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LA VIRALITA’  SPINGE </a:t>
            </a:r>
            <a:r>
              <a:rPr lang="it-IT" b="1" dirty="0" smtClean="0"/>
              <a:t>LE </a:t>
            </a:r>
            <a:r>
              <a:rPr lang="it-IT" b="1" dirty="0" smtClean="0"/>
              <a:t>BUFALE TRA LE NEWS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Il caso di una compagnia aerea low </a:t>
            </a:r>
            <a:r>
              <a:rPr lang="it-IT" dirty="0" err="1" smtClean="0"/>
              <a:t>cost</a:t>
            </a:r>
            <a:r>
              <a:rPr lang="it-IT" dirty="0" smtClean="0"/>
              <a:t> che ha favorito la diffusione di notizie paradossali su vari siti e su </a:t>
            </a:r>
            <a:r>
              <a:rPr lang="it-IT" dirty="0" err="1" smtClean="0"/>
              <a:t>F</a:t>
            </a:r>
            <a:r>
              <a:rPr lang="it-IT" dirty="0" err="1" smtClean="0"/>
              <a:t>acebook</a:t>
            </a:r>
            <a:r>
              <a:rPr lang="it-IT" dirty="0" smtClean="0"/>
              <a:t> (tipo: uso delle </a:t>
            </a:r>
            <a:r>
              <a:rPr lang="it-IT" dirty="0" err="1" smtClean="0"/>
              <a:t>toilettes</a:t>
            </a:r>
            <a:r>
              <a:rPr lang="it-IT" dirty="0" smtClean="0"/>
              <a:t> a pagamento)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Poi sono fioccate le smentite e correzioni: tutto per far citare il marchio più e più volte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Come difendere il buon giornalismo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sz="4000" dirty="0" smtClean="0"/>
              <a:t>Con la rete e il sistema digitale scende il peso complessivo della formulazione delle notizie</a:t>
            </a:r>
          </a:p>
          <a:p>
            <a:pPr>
              <a:buNone/>
            </a:pPr>
            <a:r>
              <a:rPr lang="it-IT" sz="4000" dirty="0" smtClean="0"/>
              <a:t>   </a:t>
            </a:r>
          </a:p>
          <a:p>
            <a:pPr>
              <a:buNone/>
            </a:pPr>
            <a:r>
              <a:rPr lang="it-IT" sz="4000" dirty="0" smtClean="0"/>
              <a:t> </a:t>
            </a:r>
            <a:r>
              <a:rPr lang="it-IT" sz="4000" dirty="0" smtClean="0"/>
              <a:t>  </a:t>
            </a:r>
            <a:r>
              <a:rPr lang="it-IT" sz="4000" b="1" dirty="0" smtClean="0"/>
              <a:t>Cresce all’opposto il peso del controllo e della verifica</a:t>
            </a:r>
            <a:endParaRPr lang="it-IT" sz="4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UNA COMUNICAZIONE NON QUALSIASI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Il fondamento della libertà di stampa: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NESSUNA AUTORIZZAZIONE PREVENTIVA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NESSUNA CENSURA SUI GIORNALI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perché il sistema della RESPONSABILITA’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stabilisce (per legge) che gli errori si pagano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(condanne per diffamazione, sentenze di </a:t>
            </a:r>
            <a:r>
              <a:rPr lang="it-IT" dirty="0" smtClean="0"/>
              <a:t> </a:t>
            </a:r>
            <a:r>
              <a:rPr lang="it-IT" dirty="0" smtClean="0"/>
              <a:t>     	risarcimento danni, sanzioni di categoria)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</a:t>
            </a:r>
            <a:r>
              <a:rPr lang="it-IT" dirty="0" smtClean="0"/>
              <a:t>iornalismo non è dilettantismo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Nel mare magnum della rete si può riconoscere ciò che è credibile – deve esserlo a costo di sanzioni, discredito, perdita di pubblico – attraverso un “certificato” di GIORNALE PROFESSIONALE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Il Citizen </a:t>
            </a:r>
            <a:r>
              <a:rPr lang="it-IT" dirty="0" err="1" smtClean="0"/>
              <a:t>Journalism</a:t>
            </a:r>
            <a:r>
              <a:rPr lang="it-IT" dirty="0" smtClean="0"/>
              <a:t> non è da maledire o demonizzare: è fonte tra le fonti, da verificare per trasformarlo in notizia col marchio DOC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notizia cala di prezzo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4000" b="1" dirty="0" smtClean="0"/>
              <a:t>LA SVOLTA PAUPERISTICA DEL WEB</a:t>
            </a:r>
            <a:r>
              <a:rPr lang="it-IT" sz="4000" dirty="0" smtClean="0"/>
              <a:t>:</a:t>
            </a:r>
          </a:p>
          <a:p>
            <a:pPr>
              <a:buNone/>
            </a:pPr>
            <a:r>
              <a:rPr lang="it-IT" sz="4000" dirty="0" smtClean="0"/>
              <a:t>    tutto quello che circola nella rete</a:t>
            </a:r>
          </a:p>
          <a:p>
            <a:pPr>
              <a:buNone/>
            </a:pPr>
            <a:r>
              <a:rPr lang="it-IT" sz="4000" dirty="0" smtClean="0"/>
              <a:t>             </a:t>
            </a:r>
            <a:r>
              <a:rPr lang="it-IT" sz="4000" b="1" dirty="0" smtClean="0"/>
              <a:t>si pretende che sia</a:t>
            </a:r>
            <a:r>
              <a:rPr lang="it-IT" sz="4000" b="1" dirty="0" smtClean="0"/>
              <a:t> gratis</a:t>
            </a:r>
          </a:p>
          <a:p>
            <a:pPr>
              <a:buNone/>
            </a:pPr>
            <a:endParaRPr lang="it-IT" sz="4000" b="1" dirty="0" smtClean="0"/>
          </a:p>
          <a:p>
            <a:pPr>
              <a:buNone/>
            </a:pPr>
            <a:r>
              <a:rPr lang="it-IT" sz="4000" b="1" dirty="0" smtClean="0"/>
              <a:t>  </a:t>
            </a:r>
            <a:r>
              <a:rPr lang="it-IT" sz="4000" b="1" dirty="0" smtClean="0"/>
              <a:t>         </a:t>
            </a:r>
            <a:r>
              <a:rPr lang="it-IT" sz="4000" dirty="0" smtClean="0"/>
              <a:t>IL </a:t>
            </a:r>
            <a:r>
              <a:rPr lang="it-IT" sz="4000" dirty="0" smtClean="0"/>
              <a:t>GIORNALISMO SOFFRE</a:t>
            </a:r>
          </a:p>
          <a:p>
            <a:pPr>
              <a:buNone/>
            </a:pPr>
            <a:r>
              <a:rPr lang="it-IT" sz="4000" dirty="0" smtClean="0"/>
              <a:t>           di questa ideologia nuova</a:t>
            </a:r>
            <a:endParaRPr lang="it-IT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Svalutazione del lavoro giornalistico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-  GRATIS LA RIPRODUZIONE DEGLI ARTICOLI</a:t>
            </a:r>
          </a:p>
          <a:p>
            <a:pPr>
              <a:buNone/>
            </a:pPr>
            <a:r>
              <a:rPr lang="it-IT" dirty="0" smtClean="0"/>
              <a:t>  -  GRATIS  I FILM E I PROGRAMMI TV</a:t>
            </a:r>
          </a:p>
          <a:p>
            <a:pPr>
              <a:buNone/>
            </a:pPr>
            <a:r>
              <a:rPr lang="it-IT" dirty="0" smtClean="0"/>
              <a:t>  -  GRATIS  LA MUSICA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DUNQUE  GRATIS  ANCHE IL LAVORO </a:t>
            </a:r>
            <a:r>
              <a:rPr lang="it-IT" b="1" dirty="0" err="1" smtClean="0"/>
              <a:t>DI</a:t>
            </a:r>
            <a:r>
              <a:rPr lang="it-IT" b="1" dirty="0" smtClean="0"/>
              <a:t> CHI TROVA ELABORA E PRESENTA LE NOTIZIE</a:t>
            </a:r>
            <a:endParaRPr lang="it-IT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Crisi globale del business delle news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LA RETE </a:t>
            </a:r>
            <a:r>
              <a:rPr lang="it-IT" dirty="0" smtClean="0"/>
              <a:t>– CON LA FORMULA DEL GRATIS</a:t>
            </a:r>
          </a:p>
          <a:p>
            <a:pPr>
              <a:buNone/>
            </a:pPr>
            <a:r>
              <a:rPr lang="it-IT" dirty="0" smtClean="0"/>
              <a:t>   E  CON LA PUBBLICITA’ CHE EMIGRA  SU PORTALI BROWSER  E SOCIAL NETWORK SALTANDO LE TESTATE - </a:t>
            </a:r>
            <a:r>
              <a:rPr lang="it-IT" b="1" dirty="0" smtClean="0"/>
              <a:t>HA  IMPOVERITO I GIORNALISTI IN TUTTO IL MONDO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Scegliere i pesci non velenosi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b="1" dirty="0" smtClean="0"/>
              <a:t>LA SPERANZA PER IL FUTURO  E’ IL WEB 3.0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b="1" dirty="0" smtClean="0"/>
              <a:t>2.O  </a:t>
            </a:r>
            <a:r>
              <a:rPr lang="it-IT" dirty="0" smtClean="0"/>
              <a:t>ERA LA PARIFICAZIONE </a:t>
            </a:r>
            <a:r>
              <a:rPr lang="it-IT" dirty="0" err="1" smtClean="0"/>
              <a:t>DI</a:t>
            </a:r>
            <a:r>
              <a:rPr lang="it-IT" dirty="0" smtClean="0"/>
              <a:t> TUTTI CON  </a:t>
            </a:r>
          </a:p>
          <a:p>
            <a:pPr>
              <a:buNone/>
            </a:pPr>
            <a:r>
              <a:rPr lang="it-IT" dirty="0" smtClean="0"/>
              <a:t>          L’ESTENSIONE UNIVERSALE DELLA </a:t>
            </a:r>
            <a:r>
              <a:rPr lang="it-IT" dirty="0" smtClean="0"/>
              <a:t>RETE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b="1" dirty="0" smtClean="0"/>
              <a:t>3.0  DOVREBBE ESSERE AUTOREVOLEZZA, </a:t>
            </a:r>
          </a:p>
          <a:p>
            <a:pPr>
              <a:buNone/>
            </a:pPr>
            <a:r>
              <a:rPr lang="it-IT" b="1" dirty="0" smtClean="0"/>
              <a:t>      ORIGINALITA’, CONTENUTI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</a:p>
          <a:p>
            <a:pPr>
              <a:buNone/>
            </a:pPr>
            <a:r>
              <a:rPr lang="it-IT" b="1" dirty="0" smtClean="0"/>
              <a:t>         NUOVI E GARANTITI NELL’AUTENTICITA’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b="1" dirty="0" smtClean="0"/>
              <a:t>Con la TV è già capitato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GRATUITA QUELLA GENERALISTA E POPOLARE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A PAGAMENTO QUELLA TEMATICA CON </a:t>
            </a:r>
          </a:p>
          <a:p>
            <a:pPr>
              <a:buNone/>
            </a:pPr>
            <a:r>
              <a:rPr lang="it-IT" dirty="0" smtClean="0"/>
              <a:t>   CONTENUTI  PIU’  PREGIATI</a:t>
            </a:r>
            <a:r>
              <a:rPr lang="it-IT" dirty="0"/>
              <a:t> </a:t>
            </a:r>
            <a:r>
              <a:rPr lang="it-IT" dirty="0" smtClean="0"/>
              <a:t>E SPECIALISTICI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Non è più vero che in tv vince solo il trash o         	il contenuto estremamente popolare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distribuzione è diversa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b="1" dirty="0" smtClean="0"/>
              <a:t>                            IERI e OGGI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DAL BROADCASTING ALLA RETE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dirty="0" err="1" smtClean="0"/>
              <a:t>Broadcasting</a:t>
            </a:r>
            <a:r>
              <a:rPr lang="it-IT" dirty="0" smtClean="0"/>
              <a:t> è a senso unico: </a:t>
            </a:r>
          </a:p>
          <a:p>
            <a:pPr>
              <a:buNone/>
            </a:pPr>
            <a:r>
              <a:rPr lang="it-IT" dirty="0" smtClean="0"/>
              <a:t>	   da un centro emittente si diparte</a:t>
            </a:r>
          </a:p>
          <a:p>
            <a:pPr>
              <a:buNone/>
            </a:pPr>
            <a:r>
              <a:rPr lang="it-IT" dirty="0" smtClean="0"/>
              <a:t>       la diffusione “circolare” verso il pubblico</a:t>
            </a:r>
            <a:endParaRPr lang="it-IT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Nella rete l’alto e il basso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Da quando </a:t>
            </a:r>
            <a:r>
              <a:rPr lang="it-IT" dirty="0" err="1" smtClean="0"/>
              <a:t>Gutemberg</a:t>
            </a:r>
            <a:r>
              <a:rPr lang="it-IT" dirty="0" smtClean="0"/>
              <a:t> lanciò la stampa a caratteri mobili si </a:t>
            </a:r>
            <a:r>
              <a:rPr lang="it-IT" smtClean="0"/>
              <a:t>è prodotto e diffuso </a:t>
            </a:r>
            <a:r>
              <a:rPr lang="it-IT" dirty="0" smtClean="0"/>
              <a:t>di tutto: la Bibbia, gli oroscopi, i libelli infamanti, il vero e il falso, la letteratura eccelsa e quella infima, la pornografia, la stampa periodica di orientamento politico, culturale o religioso, gli stampati pubblicitari e i volantini che spesso finiscono tra i rifiuti senza essere letti.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b="1" dirty="0" smtClean="0"/>
              <a:t>ACCADRA’ (</a:t>
            </a:r>
            <a:r>
              <a:rPr lang="it-IT" dirty="0" smtClean="0"/>
              <a:t>ACCADE</a:t>
            </a:r>
            <a:r>
              <a:rPr lang="it-IT" b="1" dirty="0" smtClean="0"/>
              <a:t>) ANCHE CON IL WEB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digitale ha cambiato anche la carta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         </a:t>
            </a:r>
          </a:p>
          <a:p>
            <a:pPr>
              <a:buNone/>
            </a:pPr>
            <a:r>
              <a:rPr lang="it-IT" b="1" dirty="0" smtClean="0"/>
              <a:t>         MODELLO BROADCASTING </a:t>
            </a:r>
            <a:r>
              <a:rPr lang="it-IT" dirty="0" smtClean="0"/>
              <a:t>(tradizionale)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La stampa di ieri: un centro ( redazione)  	elabora un prodotto editoriale  che poi è 	distribuito al pubblico tutt’intorno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</a:t>
            </a:r>
            <a:r>
              <a:rPr lang="it-IT" dirty="0" smtClean="0"/>
              <a:t>      COMUNICAZIONE    </a:t>
            </a:r>
            <a:r>
              <a:rPr lang="it-IT" dirty="0" err="1" smtClean="0"/>
              <a:t>one</a:t>
            </a:r>
            <a:r>
              <a:rPr lang="it-IT" dirty="0" smtClean="0"/>
              <a:t> way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</a:t>
            </a:r>
            <a:r>
              <a:rPr lang="it-IT" dirty="0" smtClean="0"/>
              <a:t>    (</a:t>
            </a:r>
            <a:r>
              <a:rPr lang="it-IT" dirty="0" smtClean="0"/>
              <a:t>niente, o quasi, </a:t>
            </a:r>
            <a:r>
              <a:rPr lang="it-IT" dirty="0" err="1" smtClean="0"/>
              <a:t>feed</a:t>
            </a:r>
            <a:r>
              <a:rPr lang="it-IT" dirty="0" smtClean="0"/>
              <a:t> back)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 la rete più opzioni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             </a:t>
            </a:r>
            <a:r>
              <a:rPr lang="it-IT" b="1" dirty="0" smtClean="0"/>
              <a:t>MODELLO </a:t>
            </a:r>
            <a:r>
              <a:rPr lang="it-IT" b="1" dirty="0" err="1" smtClean="0"/>
              <a:t>DI</a:t>
            </a:r>
            <a:r>
              <a:rPr lang="it-IT" b="1" dirty="0" smtClean="0"/>
              <a:t> RETE   (WEB)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milioni di punti, tutti contemporaneamente     		riceventi e trasmittenti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b="1" dirty="0" smtClean="0"/>
              <a:t>    OPZIONI  </a:t>
            </a:r>
            <a:r>
              <a:rPr lang="it-IT" b="1" dirty="0" err="1" smtClean="0"/>
              <a:t>DI</a:t>
            </a:r>
            <a:r>
              <a:rPr lang="it-IT" b="1" dirty="0" smtClean="0"/>
              <a:t>  </a:t>
            </a:r>
            <a:r>
              <a:rPr lang="it-IT" b="1" dirty="0" smtClean="0"/>
              <a:t>TRASMISSIONE </a:t>
            </a:r>
            <a:r>
              <a:rPr lang="it-IT" b="1" dirty="0" smtClean="0"/>
              <a:t>DELLA RETE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-  </a:t>
            </a:r>
            <a:r>
              <a:rPr lang="it-IT" dirty="0" err="1" smtClean="0"/>
              <a:t>broadcasting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-  narrowcasting (pubblico selezionato: chat,    	gruppi, social </a:t>
            </a:r>
            <a:r>
              <a:rPr lang="it-IT" dirty="0" err="1" smtClean="0"/>
              <a:t>networks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-  individuale: mail, sms, chiamate cellulari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tradizionale di stampa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  </a:t>
            </a:r>
            <a:r>
              <a:rPr lang="it-IT" b="1" dirty="0" smtClean="0"/>
              <a:t>TRA OTTOCENTO E NOVECENTO</a:t>
            </a:r>
          </a:p>
          <a:p>
            <a:pPr>
              <a:buNone/>
            </a:pPr>
            <a:r>
              <a:rPr lang="it-IT" b="1" dirty="0" smtClean="0"/>
              <a:t>           le apparecchiature sono costose, </a:t>
            </a:r>
          </a:p>
          <a:p>
            <a:pPr>
              <a:buNone/>
            </a:pPr>
            <a:r>
              <a:rPr lang="it-IT" b="1" dirty="0" smtClean="0"/>
              <a:t>           solo chi dispone di consistenti risorse  	 economiche le può possedere:</a:t>
            </a:r>
          </a:p>
          <a:p>
            <a:pPr>
              <a:buNone/>
            </a:pPr>
            <a:r>
              <a:rPr lang="it-IT" b="1" dirty="0" smtClean="0"/>
              <a:t>               </a:t>
            </a:r>
            <a:r>
              <a:rPr lang="it-IT" dirty="0" smtClean="0"/>
              <a:t>telegrafo, telescrivente, stampa a 		     piombo, stampa </a:t>
            </a:r>
            <a:r>
              <a:rPr lang="it-IT" i="1" dirty="0" smtClean="0"/>
              <a:t>a freddo </a:t>
            </a:r>
            <a:r>
              <a:rPr lang="it-IT" dirty="0" smtClean="0"/>
              <a:t>con 			     teletrasmissione e poi distribuzione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tradizionale radio e tv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    			</a:t>
            </a:r>
            <a:r>
              <a:rPr lang="it-IT" b="1" dirty="0" smtClean="0"/>
              <a:t>IL NOVECENTO:</a:t>
            </a:r>
          </a:p>
          <a:p>
            <a:pPr>
              <a:buNone/>
            </a:pPr>
            <a:r>
              <a:rPr lang="it-IT" b="1" dirty="0" smtClean="0"/>
              <a:t>    </a:t>
            </a:r>
            <a:r>
              <a:rPr lang="it-IT" dirty="0" smtClean="0"/>
              <a:t>- strumenti di registrazione e diffusione radio</a:t>
            </a:r>
            <a:endParaRPr lang="it-IT" b="1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cineprese e poi telecamere costose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(quelle professionali da 25-30 milioni di lire)</a:t>
            </a:r>
          </a:p>
          <a:p>
            <a:pPr>
              <a:buNone/>
            </a:pPr>
            <a:r>
              <a:rPr lang="it-IT" dirty="0" smtClean="0"/>
              <a:t>     - attrezzature di montaggio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trasferimento di immagini con impianti fissi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costosissimi (ponti radio per riversamenti 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collegamenti , e più tardi circuiti satellitari)        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Saltano barriere tecnologiche e crollano i costi delle apparecchiature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b="1" dirty="0" smtClean="0"/>
              <a:t>TRA IL VECCHIO MODELLO E IL DIGITALE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  <a:r>
              <a:rPr lang="it-IT" b="1" dirty="0" smtClean="0"/>
              <a:t>SPARISCE IL CONTROLLO RISTRETTO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    LA PROPRIETA’ DEI MEZZI </a:t>
            </a:r>
            <a:r>
              <a:rPr lang="it-IT" b="1" dirty="0" err="1" smtClean="0"/>
              <a:t>DI</a:t>
            </a:r>
            <a:r>
              <a:rPr lang="it-IT" b="1" dirty="0" smtClean="0"/>
              <a:t> PRODUZIONE E DIFFUSIONE NON E’ PIU’ CONCENTRATA  		               IN POCHE MANI 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1593</Words>
  <Application>Microsoft Office PowerPoint</Application>
  <PresentationFormat>Presentazione su schermo (4:3)</PresentationFormat>
  <Paragraphs>217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DEONTOLGIA 2.0</vt:lpstr>
      <vt:lpstr>Col digitale tutto sta insieme</vt:lpstr>
      <vt:lpstr>La convergenza dei media</vt:lpstr>
      <vt:lpstr>La distribuzione è diversa</vt:lpstr>
      <vt:lpstr>Il digitale ha cambiato anche la carta</vt:lpstr>
      <vt:lpstr>Con la rete più opzioni </vt:lpstr>
      <vt:lpstr>Modello tradizionale di stampa</vt:lpstr>
      <vt:lpstr>Modello tradizionale radio e tv</vt:lpstr>
      <vt:lpstr>Saltano barriere tecnologiche e crollano i costi delle apparecchiature</vt:lpstr>
      <vt:lpstr>La “democrazia” digitale</vt:lpstr>
      <vt:lpstr>Cade l’oligopolio dei mezzi</vt:lpstr>
      <vt:lpstr>I costi dell’informazione</vt:lpstr>
      <vt:lpstr>Notizie e immagini a costi bassi</vt:lpstr>
      <vt:lpstr>Più informazioni e documenti</vt:lpstr>
      <vt:lpstr>In rete pesci buoni e anche velenosi</vt:lpstr>
      <vt:lpstr>Problemi professionali e deontologici </vt:lpstr>
      <vt:lpstr>La notizia scritta dai robot</vt:lpstr>
      <vt:lpstr>Come il robot per cucinare</vt:lpstr>
      <vt:lpstr>Pregi e difetti dell’algoritmo</vt:lpstr>
      <vt:lpstr>Quando l’algoritmo non capisce</vt:lpstr>
      <vt:lpstr>Problemi deontologici dal web</vt:lpstr>
      <vt:lpstr>Distinguere tra vero e falso</vt:lpstr>
      <vt:lpstr>Limiti all’utilizzo delle immagini</vt:lpstr>
      <vt:lpstr>Le immagini su Facebook</vt:lpstr>
      <vt:lpstr>Nuovi problemi: l’oblio</vt:lpstr>
      <vt:lpstr>L’oblio e la Corte Europea </vt:lpstr>
      <vt:lpstr>Diritti in conflitto</vt:lpstr>
      <vt:lpstr>L’oblio in Europa e fuori</vt:lpstr>
      <vt:lpstr>Più pressanti problemi di privacy</vt:lpstr>
      <vt:lpstr>La viralità che impone contenuti</vt:lpstr>
      <vt:lpstr>LA VIRALITA’  SPINGE LE BUFALE TRA LE NEWS </vt:lpstr>
      <vt:lpstr>Come difendere il buon giornalismo</vt:lpstr>
      <vt:lpstr>UNA COMUNICAZIONE NON QUALSIASI</vt:lpstr>
      <vt:lpstr>Giornalismo non è dilettantismo</vt:lpstr>
      <vt:lpstr>La notizia cala di prezzo</vt:lpstr>
      <vt:lpstr>Svalutazione del lavoro giornalistico</vt:lpstr>
      <vt:lpstr>Crisi globale del business delle news</vt:lpstr>
      <vt:lpstr>Scegliere i pesci non velenosi</vt:lpstr>
      <vt:lpstr> Con la TV è già capitato</vt:lpstr>
      <vt:lpstr>Nella rete l’alto e il basso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DIGITALE E L’INFORMAZIONE</dc:title>
  <dc:creator>Marco</dc:creator>
  <cp:lastModifiedBy>Marco</cp:lastModifiedBy>
  <cp:revision>212</cp:revision>
  <dcterms:created xsi:type="dcterms:W3CDTF">2014-10-18T10:13:46Z</dcterms:created>
  <dcterms:modified xsi:type="dcterms:W3CDTF">2015-09-14T11:59:12Z</dcterms:modified>
</cp:coreProperties>
</file>